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2_0.xml" ContentType="application/vnd.ms-powerpoint.comments+xml"/>
  <Override PartName="/ppt/notesSlides/notesSlide3.xml" ContentType="application/vnd.openxmlformats-officedocument.presentationml.notesSlide+xml"/>
  <Override PartName="/ppt/comments/modernComment_155_F6187957.xml" ContentType="application/vnd.ms-powerpoint.comments+xml"/>
  <Override PartName="/ppt/comments/modernComment_154_60EA334.xml" ContentType="application/vnd.ms-powerpoint.comments+xml"/>
  <Override PartName="/ppt/notesSlides/notesSlide4.xml" ContentType="application/vnd.openxmlformats-officedocument.presentationml.notesSlide+xml"/>
  <Override PartName="/ppt/comments/modernComment_156_8F0FA149.xml" ContentType="application/vnd.ms-powerpoint.comments+xml"/>
  <Override PartName="/ppt/comments/modernComment_17D_26600370.xml" ContentType="application/vnd.ms-powerpoint.comments+xml"/>
  <Override PartName="/ppt/notesSlides/notesSlide5.xml" ContentType="application/vnd.openxmlformats-officedocument.presentationml.notesSlide+xml"/>
  <Override PartName="/ppt/comments/modernComment_174_DBAC828F.xml" ContentType="application/vnd.ms-powerpoint.comments+xml"/>
  <Override PartName="/ppt/notesSlides/notesSlide6.xml" ContentType="application/vnd.openxmlformats-officedocument.presentationml.notesSlide+xml"/>
  <Override PartName="/ppt/comments/modernComment_157_5630B85.xml" ContentType="application/vnd.ms-powerpoint.comments+xml"/>
  <Override PartName="/ppt/notesSlides/notesSlide7.xml" ContentType="application/vnd.openxmlformats-officedocument.presentationml.notesSlide+xml"/>
  <Override PartName="/ppt/comments/modernComment_158_EEA8AB29.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6A_DBCAD741.xml" ContentType="application/vnd.ms-powerpoint.comments+xml"/>
  <Override PartName="/ppt/notesSlides/notesSlide10.xml" ContentType="application/vnd.openxmlformats-officedocument.presentationml.notesSlide+xml"/>
  <Override PartName="/ppt/comments/modernComment_192_1687D7C4.xml" ContentType="application/vnd.ms-powerpoint.comments+xml"/>
  <Override PartName="/ppt/notesSlides/notesSlide11.xml" ContentType="application/vnd.openxmlformats-officedocument.presentationml.notesSlide+xml"/>
  <Override PartName="/ppt/comments/modernComment_18A_EB39BF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5B_8EBC2537.xml" ContentType="application/vnd.ms-powerpoint.comments+xml"/>
  <Override PartName="/ppt/notesSlides/notesSlide18.xml" ContentType="application/vnd.openxmlformats-officedocument.presentationml.notesSlide+xml"/>
  <Override PartName="/ppt/comments/modernComment_18E_6D626D5E.xml" ContentType="application/vnd.ms-powerpoint.comments+xml"/>
  <Override PartName="/ppt/notesSlides/notesSlide19.xml" ContentType="application/vnd.openxmlformats-officedocument.presentationml.notesSlide+xml"/>
  <Override PartName="/ppt/comments/modernComment_15C_42FA1117.xml" ContentType="application/vnd.ms-powerpoint.comments+xml"/>
  <Override PartName="/ppt/notesSlides/notesSlide20.xml" ContentType="application/vnd.openxmlformats-officedocument.presentationml.notesSlide+xml"/>
  <Override PartName="/ppt/comments/modernComment_16B_1D8789CB.xml" ContentType="application/vnd.ms-powerpoint.comments+xml"/>
  <Override PartName="/ppt/notesSlides/notesSlide21.xml" ContentType="application/vnd.openxmlformats-officedocument.presentationml.notesSlide+xml"/>
  <Override PartName="/ppt/comments/modernComment_15D_544EAD7C.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ink/ink1.xml" ContentType="application/inkml+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4"/>
  </p:sldMasterIdLst>
  <p:notesMasterIdLst>
    <p:notesMasterId r:id="rId63"/>
  </p:notesMasterIdLst>
  <p:sldIdLst>
    <p:sldId id="256" r:id="rId5"/>
    <p:sldId id="404" r:id="rId6"/>
    <p:sldId id="258" r:id="rId7"/>
    <p:sldId id="341" r:id="rId8"/>
    <p:sldId id="340" r:id="rId9"/>
    <p:sldId id="371" r:id="rId10"/>
    <p:sldId id="342" r:id="rId11"/>
    <p:sldId id="381" r:id="rId12"/>
    <p:sldId id="372" r:id="rId13"/>
    <p:sldId id="343" r:id="rId14"/>
    <p:sldId id="344" r:id="rId15"/>
    <p:sldId id="345" r:id="rId16"/>
    <p:sldId id="362" r:id="rId17"/>
    <p:sldId id="402" r:id="rId18"/>
    <p:sldId id="394" r:id="rId19"/>
    <p:sldId id="388" r:id="rId20"/>
    <p:sldId id="405" r:id="rId21"/>
    <p:sldId id="387" r:id="rId22"/>
    <p:sldId id="392" r:id="rId23"/>
    <p:sldId id="393" r:id="rId24"/>
    <p:sldId id="347" r:id="rId25"/>
    <p:sldId id="398" r:id="rId26"/>
    <p:sldId id="348" r:id="rId27"/>
    <p:sldId id="390" r:id="rId28"/>
    <p:sldId id="363" r:id="rId29"/>
    <p:sldId id="349" r:id="rId30"/>
    <p:sldId id="389" r:id="rId31"/>
    <p:sldId id="364" r:id="rId32"/>
    <p:sldId id="370" r:id="rId33"/>
    <p:sldId id="382" r:id="rId34"/>
    <p:sldId id="379" r:id="rId35"/>
    <p:sldId id="365" r:id="rId36"/>
    <p:sldId id="354" r:id="rId37"/>
    <p:sldId id="397" r:id="rId38"/>
    <p:sldId id="380" r:id="rId39"/>
    <p:sldId id="366" r:id="rId40"/>
    <p:sldId id="395" r:id="rId41"/>
    <p:sldId id="351" r:id="rId42"/>
    <p:sldId id="368" r:id="rId43"/>
    <p:sldId id="376" r:id="rId44"/>
    <p:sldId id="377" r:id="rId45"/>
    <p:sldId id="360" r:id="rId46"/>
    <p:sldId id="369" r:id="rId47"/>
    <p:sldId id="383" r:id="rId48"/>
    <p:sldId id="391" r:id="rId49"/>
    <p:sldId id="403" r:id="rId50"/>
    <p:sldId id="396" r:id="rId51"/>
    <p:sldId id="361" r:id="rId52"/>
    <p:sldId id="373" r:id="rId53"/>
    <p:sldId id="401" r:id="rId54"/>
    <p:sldId id="378" r:id="rId55"/>
    <p:sldId id="374" r:id="rId56"/>
    <p:sldId id="375" r:id="rId57"/>
    <p:sldId id="384" r:id="rId58"/>
    <p:sldId id="400" r:id="rId59"/>
    <p:sldId id="399" r:id="rId60"/>
    <p:sldId id="385" r:id="rId61"/>
    <p:sldId id="302" r:id="rId62"/>
  </p:sldIdLst>
  <p:sldSz cx="9144000" cy="5143500" type="screen16x9"/>
  <p:notesSz cx="6858000" cy="9144000"/>
  <p:embeddedFontLst>
    <p:embeddedFont>
      <p:font typeface="Fira Sans Extra Condensed Medium" panose="020B0604020202020204" charset="0"/>
      <p:regular r:id="rId64"/>
      <p:bold r:id="rId65"/>
      <p:italic r:id="rId66"/>
      <p:boldItalic r:id="rId67"/>
    </p:embeddedFont>
    <p:embeddedFont>
      <p:font typeface="Overpass" panose="020B0604020202020204" charset="0"/>
      <p:regular r:id="rId68"/>
      <p:bold r:id="rId69"/>
      <p:italic r:id="rId70"/>
      <p:boldItalic r:id="rId71"/>
    </p:embeddedFont>
    <p:embeddedFont>
      <p:font typeface="Roboto Slab Light" pitchFamily="2" charset="0"/>
      <p:regular r:id="rId72"/>
      <p:bold r:id="rId73"/>
    </p:embeddedFont>
    <p:embeddedFont>
      <p:font typeface="Work Sans" pitchFamily="2" charset="0"/>
      <p:regular r:id="rId74"/>
      <p:bold r:id="rId75"/>
      <p:italic r:id="rId76"/>
      <p:boldItalic r:id="rId77"/>
    </p:embeddedFont>
    <p:embeddedFont>
      <p:font typeface="Work Sans Bold" pitchFamily="2" charset="0"/>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98B6E5-DF88-88FA-3F35-94954975F56C}" name="Aileen HOU (COM)" initials="AH" userId="S::aileenhou@hsu.edu.hk::9a98451d-b16a-4053-b5f4-f67e990003a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727"/>
    <a:srgbClr val="000000"/>
    <a:srgbClr val="FFFFFF"/>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89A9F-69CA-BB2D-FB5C-5DDB52DD6DE8}" v="5" dt="2024-05-07T05:24:33.248"/>
    <p1510:client id="{27D5931B-1906-A5FE-4EFD-250D2CA13D32}" v="802" dt="2024-05-07T13:50:23.858"/>
    <p1510:client id="{295E5ADE-0324-1E05-0215-5C54C8DBC02B}" v="4" dt="2024-05-05T16:03:02.492"/>
    <p1510:client id="{571A9CF3-DEDC-A095-753A-A2C3E078BBF9}" v="122" dt="2024-05-07T09:15:56.656"/>
    <p1510:client id="{69868E4E-C34D-CFE2-D252-86472750D705}" v="207" dt="2024-05-06T15:26:48.658"/>
  </p1510:revLst>
</p1510:revInfo>
</file>

<file path=ppt/tableStyles.xml><?xml version="1.0" encoding="utf-8"?>
<a:tblStyleLst xmlns:a="http://schemas.openxmlformats.org/drawingml/2006/main" def="{60FF1CC2-9D1B-4D44-BECE-7E5E095D3D6E}">
  <a:tblStyle styleId="{60FF1CC2-9D1B-4D44-BECE-7E5E095D3D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1.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9.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7.fntdata"/><Relationship Id="rId75" Type="http://schemas.openxmlformats.org/officeDocument/2006/relationships/font" Target="fonts/font12.fntdata"/><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3.fntdata"/><Relationship Id="rId7" Type="http://schemas.openxmlformats.org/officeDocument/2006/relationships/slide" Target="slides/slide3.xml"/><Relationship Id="rId71"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70_4FFFF5B5.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78_B9E33D65.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79_9B5A9946.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_17F_7EB04A89.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7F_7EB04A891.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工作表1!$A$2</c:f>
              <c:strCache>
                <c:ptCount val="1"/>
                <c:pt idx="0">
                  <c:v>2 Days</c:v>
                </c:pt>
              </c:strCache>
            </c:strRef>
          </c:tx>
          <c:spPr>
            <a:solidFill>
              <a:schemeClr val="accent1">
                <a:lumMod val="75000"/>
              </a:schemeClr>
            </a:solidFill>
            <a:ln>
              <a:solidFill>
                <a:schemeClr val="accent1">
                  <a:lumMod val="7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工作表1!$B$1:$D$1</c:f>
              <c:strCache>
                <c:ptCount val="3"/>
                <c:pt idx="0">
                  <c:v>50%</c:v>
                </c:pt>
                <c:pt idx="1">
                  <c:v>100%</c:v>
                </c:pt>
                <c:pt idx="2">
                  <c:v>120%</c:v>
                </c:pt>
              </c:strCache>
            </c:strRef>
          </c:cat>
          <c:val>
            <c:numRef>
              <c:f>工作表1!$B$2:$D$2</c:f>
              <c:numCache>
                <c:formatCode>General</c:formatCode>
                <c:ptCount val="3"/>
                <c:pt idx="0">
                  <c:v>1112</c:v>
                </c:pt>
                <c:pt idx="1">
                  <c:v>1993</c:v>
                </c:pt>
                <c:pt idx="2">
                  <c:v>2695</c:v>
                </c:pt>
              </c:numCache>
            </c:numRef>
          </c:val>
          <c:extLst>
            <c:ext xmlns:c16="http://schemas.microsoft.com/office/drawing/2014/chart" uri="{C3380CC4-5D6E-409C-BE32-E72D297353CC}">
              <c16:uniqueId val="{00000000-E268-4732-9F06-36F2397D3903}"/>
            </c:ext>
          </c:extLst>
        </c:ser>
        <c:ser>
          <c:idx val="1"/>
          <c:order val="1"/>
          <c:tx>
            <c:strRef>
              <c:f>工作表1!$A$3</c:f>
              <c:strCache>
                <c:ptCount val="1"/>
                <c:pt idx="0">
                  <c:v>5 Days</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工作表1!$B$1:$D$1</c:f>
              <c:strCache>
                <c:ptCount val="3"/>
                <c:pt idx="0">
                  <c:v>50%</c:v>
                </c:pt>
                <c:pt idx="1">
                  <c:v>100%</c:v>
                </c:pt>
                <c:pt idx="2">
                  <c:v>120%</c:v>
                </c:pt>
              </c:strCache>
            </c:strRef>
          </c:cat>
          <c:val>
            <c:numRef>
              <c:f>工作表1!$B$3:$D$3</c:f>
              <c:numCache>
                <c:formatCode>General</c:formatCode>
                <c:ptCount val="3"/>
                <c:pt idx="0">
                  <c:v>5</c:v>
                </c:pt>
                <c:pt idx="1">
                  <c:v>71</c:v>
                </c:pt>
                <c:pt idx="2">
                  <c:v>170</c:v>
                </c:pt>
              </c:numCache>
            </c:numRef>
          </c:val>
          <c:extLst>
            <c:ext xmlns:c16="http://schemas.microsoft.com/office/drawing/2014/chart" uri="{C3380CC4-5D6E-409C-BE32-E72D297353CC}">
              <c16:uniqueId val="{00000001-E268-4732-9F06-36F2397D3903}"/>
            </c:ext>
          </c:extLst>
        </c:ser>
        <c:ser>
          <c:idx val="2"/>
          <c:order val="2"/>
          <c:tx>
            <c:strRef>
              <c:f>工作表1!$A$4</c:f>
              <c:strCache>
                <c:ptCount val="1"/>
                <c:pt idx="0">
                  <c:v>10 Days</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工作表1!$B$1:$D$1</c:f>
              <c:strCache>
                <c:ptCount val="3"/>
                <c:pt idx="0">
                  <c:v>50%</c:v>
                </c:pt>
                <c:pt idx="1">
                  <c:v>100%</c:v>
                </c:pt>
                <c:pt idx="2">
                  <c:v>120%</c:v>
                </c:pt>
              </c:strCache>
            </c:strRef>
          </c:cat>
          <c:val>
            <c:numRef>
              <c:f>工作表1!$B$4:$D$4</c:f>
              <c:numCache>
                <c:formatCode>General</c:formatCode>
                <c:ptCount val="3"/>
                <c:pt idx="0">
                  <c:v>0</c:v>
                </c:pt>
                <c:pt idx="1">
                  <c:v>2</c:v>
                </c:pt>
                <c:pt idx="2">
                  <c:v>9</c:v>
                </c:pt>
              </c:numCache>
            </c:numRef>
          </c:val>
          <c:extLst>
            <c:ext xmlns:c16="http://schemas.microsoft.com/office/drawing/2014/chart" uri="{C3380CC4-5D6E-409C-BE32-E72D297353CC}">
              <c16:uniqueId val="{00000002-E268-4732-9F06-36F2397D3903}"/>
            </c:ext>
          </c:extLst>
        </c:ser>
        <c:dLbls>
          <c:showLegendKey val="0"/>
          <c:showVal val="0"/>
          <c:showCatName val="0"/>
          <c:showSerName val="0"/>
          <c:showPercent val="0"/>
          <c:showBubbleSize val="0"/>
        </c:dLbls>
        <c:gapWidth val="150"/>
        <c:axId val="2102222607"/>
        <c:axId val="2102205807"/>
      </c:barChart>
      <c:catAx>
        <c:axId val="2102222607"/>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Tolerance</a:t>
                </a:r>
                <a:endParaRPr lang="zh-HK"/>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02205807"/>
        <c:crosses val="autoZero"/>
        <c:auto val="1"/>
        <c:lblAlgn val="ctr"/>
        <c:lblOffset val="100"/>
        <c:noMultiLvlLbl val="0"/>
      </c:catAx>
      <c:valAx>
        <c:axId val="210220580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Number of matching trends</a:t>
                </a:r>
                <a:endParaRPr lang="zh-HK"/>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02222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工作表1!$B$1</c:f>
              <c:strCache>
                <c:ptCount val="1"/>
                <c:pt idx="0">
                  <c:v>50%</c:v>
                </c:pt>
              </c:strCache>
            </c:strRef>
          </c:tx>
          <c:spPr>
            <a:ln w="34925" cap="rnd">
              <a:solidFill>
                <a:schemeClr val="accent1">
                  <a:lumMod val="75000"/>
                </a:schemeClr>
              </a:solidFill>
              <a:round/>
            </a:ln>
            <a:effectLst>
              <a:outerShdw blurRad="40000" dist="23000" dir="5400000" rotWithShape="0">
                <a:srgbClr val="000000">
                  <a:alpha val="35000"/>
                </a:srgbClr>
              </a:outerShdw>
            </a:effectLst>
          </c:spPr>
          <c:marker>
            <c:symbol val="none"/>
          </c:marker>
          <c:cat>
            <c:strRef>
              <c:f>工作表1!$A$2:$A$4</c:f>
              <c:strCache>
                <c:ptCount val="3"/>
                <c:pt idx="0">
                  <c:v>2 Days</c:v>
                </c:pt>
                <c:pt idx="1">
                  <c:v>5 Days</c:v>
                </c:pt>
                <c:pt idx="2">
                  <c:v>10 Days</c:v>
                </c:pt>
              </c:strCache>
            </c:strRef>
          </c:cat>
          <c:val>
            <c:numRef>
              <c:f>工作表1!$B$2:$B$4</c:f>
              <c:numCache>
                <c:formatCode>General</c:formatCode>
                <c:ptCount val="3"/>
                <c:pt idx="0">
                  <c:v>1112</c:v>
                </c:pt>
                <c:pt idx="1">
                  <c:v>5</c:v>
                </c:pt>
                <c:pt idx="2">
                  <c:v>0</c:v>
                </c:pt>
              </c:numCache>
            </c:numRef>
          </c:val>
          <c:smooth val="0"/>
          <c:extLst>
            <c:ext xmlns:c16="http://schemas.microsoft.com/office/drawing/2014/chart" uri="{C3380CC4-5D6E-409C-BE32-E72D297353CC}">
              <c16:uniqueId val="{00000000-5EF1-453F-ADD4-141C9A86CF25}"/>
            </c:ext>
          </c:extLst>
        </c:ser>
        <c:ser>
          <c:idx val="1"/>
          <c:order val="1"/>
          <c:tx>
            <c:strRef>
              <c:f>工作表1!$C$1</c:f>
              <c:strCache>
                <c:ptCount val="1"/>
                <c:pt idx="0">
                  <c:v>100%</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strRef>
              <c:f>工作表1!$A$2:$A$4</c:f>
              <c:strCache>
                <c:ptCount val="3"/>
                <c:pt idx="0">
                  <c:v>2 Days</c:v>
                </c:pt>
                <c:pt idx="1">
                  <c:v>5 Days</c:v>
                </c:pt>
                <c:pt idx="2">
                  <c:v>10 Days</c:v>
                </c:pt>
              </c:strCache>
            </c:strRef>
          </c:cat>
          <c:val>
            <c:numRef>
              <c:f>工作表1!$C$2:$C$4</c:f>
              <c:numCache>
                <c:formatCode>General</c:formatCode>
                <c:ptCount val="3"/>
                <c:pt idx="0">
                  <c:v>1993</c:v>
                </c:pt>
                <c:pt idx="1">
                  <c:v>71</c:v>
                </c:pt>
                <c:pt idx="2">
                  <c:v>2</c:v>
                </c:pt>
              </c:numCache>
            </c:numRef>
          </c:val>
          <c:smooth val="0"/>
          <c:extLst>
            <c:ext xmlns:c16="http://schemas.microsoft.com/office/drawing/2014/chart" uri="{C3380CC4-5D6E-409C-BE32-E72D297353CC}">
              <c16:uniqueId val="{00000001-5EF1-453F-ADD4-141C9A86CF25}"/>
            </c:ext>
          </c:extLst>
        </c:ser>
        <c:ser>
          <c:idx val="2"/>
          <c:order val="2"/>
          <c:tx>
            <c:strRef>
              <c:f>工作表1!$D$1</c:f>
              <c:strCache>
                <c:ptCount val="1"/>
                <c:pt idx="0">
                  <c:v>120%</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strRef>
              <c:f>工作表1!$A$2:$A$4</c:f>
              <c:strCache>
                <c:ptCount val="3"/>
                <c:pt idx="0">
                  <c:v>2 Days</c:v>
                </c:pt>
                <c:pt idx="1">
                  <c:v>5 Days</c:v>
                </c:pt>
                <c:pt idx="2">
                  <c:v>10 Days</c:v>
                </c:pt>
              </c:strCache>
            </c:strRef>
          </c:cat>
          <c:val>
            <c:numRef>
              <c:f>工作表1!$D$2:$D$4</c:f>
              <c:numCache>
                <c:formatCode>General</c:formatCode>
                <c:ptCount val="3"/>
                <c:pt idx="0">
                  <c:v>2695</c:v>
                </c:pt>
                <c:pt idx="1">
                  <c:v>170</c:v>
                </c:pt>
                <c:pt idx="2">
                  <c:v>9</c:v>
                </c:pt>
              </c:numCache>
            </c:numRef>
          </c:val>
          <c:smooth val="0"/>
          <c:extLst>
            <c:ext xmlns:c16="http://schemas.microsoft.com/office/drawing/2014/chart" uri="{C3380CC4-5D6E-409C-BE32-E72D297353CC}">
              <c16:uniqueId val="{00000002-5EF1-453F-ADD4-141C9A86CF25}"/>
            </c:ext>
          </c:extLst>
        </c:ser>
        <c:dLbls>
          <c:showLegendKey val="0"/>
          <c:showVal val="0"/>
          <c:showCatName val="0"/>
          <c:showSerName val="0"/>
          <c:showPercent val="0"/>
          <c:showBubbleSize val="0"/>
        </c:dLbls>
        <c:smooth val="0"/>
        <c:axId val="2102222607"/>
        <c:axId val="2102205807"/>
      </c:lineChart>
      <c:catAx>
        <c:axId val="2102222607"/>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Day Range</a:t>
                </a:r>
                <a:endParaRPr lang="zh-HK"/>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02205807"/>
        <c:crosses val="autoZero"/>
        <c:auto val="1"/>
        <c:lblAlgn val="ctr"/>
        <c:lblOffset val="100"/>
        <c:noMultiLvlLbl val="0"/>
      </c:catAx>
      <c:valAx>
        <c:axId val="210220580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Number of matching trends</a:t>
                </a:r>
                <a:endParaRPr lang="zh-HK"/>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02222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 Number of Cluster</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工作表1!$A$2:$A$9</c:f>
              <c:numCache>
                <c:formatCode>General</c:formatCode>
                <c:ptCount val="8"/>
                <c:pt idx="0">
                  <c:v>2</c:v>
                </c:pt>
                <c:pt idx="1">
                  <c:v>3</c:v>
                </c:pt>
                <c:pt idx="2">
                  <c:v>4</c:v>
                </c:pt>
                <c:pt idx="3">
                  <c:v>5</c:v>
                </c:pt>
                <c:pt idx="4">
                  <c:v>6</c:v>
                </c:pt>
                <c:pt idx="5">
                  <c:v>7</c:v>
                </c:pt>
                <c:pt idx="6">
                  <c:v>8</c:v>
                </c:pt>
                <c:pt idx="7">
                  <c:v>9</c:v>
                </c:pt>
              </c:numCache>
            </c:numRef>
          </c:cat>
          <c:val>
            <c:numRef>
              <c:f>工作表1!$B$2:$B$9</c:f>
              <c:numCache>
                <c:formatCode>General</c:formatCode>
                <c:ptCount val="8"/>
                <c:pt idx="0">
                  <c:v>8</c:v>
                </c:pt>
                <c:pt idx="1">
                  <c:v>13</c:v>
                </c:pt>
                <c:pt idx="2">
                  <c:v>4</c:v>
                </c:pt>
                <c:pt idx="3">
                  <c:v>0</c:v>
                </c:pt>
                <c:pt idx="4">
                  <c:v>3</c:v>
                </c:pt>
                <c:pt idx="5">
                  <c:v>1</c:v>
                </c:pt>
                <c:pt idx="6">
                  <c:v>0</c:v>
                </c:pt>
                <c:pt idx="7">
                  <c:v>1</c:v>
                </c:pt>
              </c:numCache>
            </c:numRef>
          </c:val>
          <c:extLst>
            <c:ext xmlns:c16="http://schemas.microsoft.com/office/drawing/2014/chart" uri="{C3380CC4-5D6E-409C-BE32-E72D297353CC}">
              <c16:uniqueId val="{00000000-AD3D-4E71-82A5-481E87C107F9}"/>
            </c:ext>
          </c:extLst>
        </c:ser>
        <c:dLbls>
          <c:dLblPos val="outEnd"/>
          <c:showLegendKey val="0"/>
          <c:showVal val="1"/>
          <c:showCatName val="0"/>
          <c:showSerName val="0"/>
          <c:showPercent val="0"/>
          <c:showBubbleSize val="0"/>
        </c:dLbls>
        <c:gapWidth val="100"/>
        <c:overlap val="-24"/>
        <c:axId val="2102248047"/>
        <c:axId val="2102252367"/>
      </c:barChart>
      <c:catAx>
        <c:axId val="210224804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2252367"/>
        <c:crosses val="autoZero"/>
        <c:auto val="1"/>
        <c:lblAlgn val="ctr"/>
        <c:lblOffset val="100"/>
        <c:noMultiLvlLbl val="0"/>
      </c:catAx>
      <c:valAx>
        <c:axId val="21022523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22480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工作表1!$B$1</c:f>
              <c:strCache>
                <c:ptCount val="1"/>
                <c:pt idx="0">
                  <c:v>Normalization</c:v>
                </c:pt>
              </c:strCache>
            </c:strRef>
          </c:tx>
          <c:spPr>
            <a:ln w="9525" cap="flat" cmpd="sng" algn="ctr">
              <a:solidFill>
                <a:schemeClr val="accent1">
                  <a:alpha val="70000"/>
                </a:schemeClr>
              </a:solidFill>
              <a:prstDash val="sysDot"/>
              <a:round/>
            </a:ln>
            <a:effectLst>
              <a:outerShdw blurRad="40000" dist="20000" dir="5400000" rotWithShape="0">
                <a:srgbClr val="000000">
                  <a:alpha val="38000"/>
                </a:srgbClr>
              </a:outerShdw>
            </a:effectLst>
          </c:spPr>
          <c:marker>
            <c:symbol val="circle"/>
            <c:size val="5"/>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marker>
          <c:xVal>
            <c:numRef>
              <c:f>工作表1!$A$2:$A$32</c:f>
              <c:numCache>
                <c:formatCode>General</c:formatCode>
                <c:ptCount val="31"/>
                <c:pt idx="0">
                  <c:v>0.14699999999999999</c:v>
                </c:pt>
                <c:pt idx="1">
                  <c:v>0.18099999999999999</c:v>
                </c:pt>
                <c:pt idx="2">
                  <c:v>0.32700000000000001</c:v>
                </c:pt>
                <c:pt idx="3">
                  <c:v>0.35599999999999998</c:v>
                </c:pt>
                <c:pt idx="4">
                  <c:v>0.38200000000000001</c:v>
                </c:pt>
                <c:pt idx="5">
                  <c:v>0.40899999999999997</c:v>
                </c:pt>
                <c:pt idx="6">
                  <c:v>0.44600000000000001</c:v>
                </c:pt>
                <c:pt idx="7">
                  <c:v>0.44900000000000001</c:v>
                </c:pt>
                <c:pt idx="8">
                  <c:v>0.45600000000000002</c:v>
                </c:pt>
                <c:pt idx="9">
                  <c:v>0.45700000000000002</c:v>
                </c:pt>
                <c:pt idx="10">
                  <c:v>0.46500000000000002</c:v>
                </c:pt>
                <c:pt idx="11">
                  <c:v>0.46700000000000003</c:v>
                </c:pt>
                <c:pt idx="12">
                  <c:v>0.47</c:v>
                </c:pt>
                <c:pt idx="13">
                  <c:v>0.47099999999999997</c:v>
                </c:pt>
                <c:pt idx="14">
                  <c:v>0.47199999999999998</c:v>
                </c:pt>
                <c:pt idx="15">
                  <c:v>0.48</c:v>
                </c:pt>
                <c:pt idx="16">
                  <c:v>0.49399999999999999</c:v>
                </c:pt>
                <c:pt idx="17">
                  <c:v>0.495</c:v>
                </c:pt>
                <c:pt idx="18">
                  <c:v>0.495</c:v>
                </c:pt>
                <c:pt idx="19">
                  <c:v>0.5</c:v>
                </c:pt>
                <c:pt idx="20">
                  <c:v>0.5</c:v>
                </c:pt>
                <c:pt idx="21">
                  <c:v>0.5</c:v>
                </c:pt>
                <c:pt idx="22">
                  <c:v>0.5</c:v>
                </c:pt>
                <c:pt idx="23">
                  <c:v>0.51100000000000001</c:v>
                </c:pt>
                <c:pt idx="24">
                  <c:v>0.52200000000000002</c:v>
                </c:pt>
                <c:pt idx="25">
                  <c:v>0.52300000000000002</c:v>
                </c:pt>
                <c:pt idx="26">
                  <c:v>0.52800000000000002</c:v>
                </c:pt>
                <c:pt idx="27">
                  <c:v>0.53500000000000003</c:v>
                </c:pt>
                <c:pt idx="28">
                  <c:v>0.54400000000000004</c:v>
                </c:pt>
                <c:pt idx="29">
                  <c:v>0.55500000000000005</c:v>
                </c:pt>
                <c:pt idx="30">
                  <c:v>0.629</c:v>
                </c:pt>
              </c:numCache>
            </c:numRef>
          </c:xVal>
          <c:yVal>
            <c:numRef>
              <c:f>工作表1!$B$2:$B$32</c:f>
              <c:numCache>
                <c:formatCode>General</c:formatCode>
                <c:ptCount val="31"/>
                <c:pt idx="0">
                  <c:v>2.5195784385306987E-2</c:v>
                </c:pt>
                <c:pt idx="1">
                  <c:v>7.1542609283898342E-2</c:v>
                </c:pt>
                <c:pt idx="2">
                  <c:v>1.619712858760451</c:v>
                </c:pt>
                <c:pt idx="3">
                  <c:v>2.3139495155311653</c:v>
                </c:pt>
                <c:pt idx="4">
                  <c:v>2.958452749179572</c:v>
                </c:pt>
                <c:pt idx="5">
                  <c:v>3.5455028429305639</c:v>
                </c:pt>
                <c:pt idx="6">
                  <c:v>4.0190174774174308</c:v>
                </c:pt>
                <c:pt idx="7">
                  <c:v>4.0349090850545606</c:v>
                </c:pt>
                <c:pt idx="8">
                  <c:v>4.0574908235261704</c:v>
                </c:pt>
                <c:pt idx="9">
                  <c:v>4.0590441791281373</c:v>
                </c:pt>
                <c:pt idx="10">
                  <c:v>4.0563312819261688</c:v>
                </c:pt>
                <c:pt idx="11">
                  <c:v>4.0514526353826277</c:v>
                </c:pt>
                <c:pt idx="12">
                  <c:v>4.0410036685525252</c:v>
                </c:pt>
                <c:pt idx="13">
                  <c:v>4.0366899387589772</c:v>
                </c:pt>
                <c:pt idx="14">
                  <c:v>4.0319629589585579</c:v>
                </c:pt>
                <c:pt idx="15">
                  <c:v>3.9794719522967363</c:v>
                </c:pt>
                <c:pt idx="16">
                  <c:v>3.8276755601458849</c:v>
                </c:pt>
                <c:pt idx="17">
                  <c:v>3.8140916256126896</c:v>
                </c:pt>
                <c:pt idx="18">
                  <c:v>3.8140916256126896</c:v>
                </c:pt>
                <c:pt idx="19">
                  <c:v>3.7410718115420054</c:v>
                </c:pt>
                <c:pt idx="20">
                  <c:v>3.7410718115420054</c:v>
                </c:pt>
                <c:pt idx="21">
                  <c:v>3.7410718115420054</c:v>
                </c:pt>
                <c:pt idx="22">
                  <c:v>3.7410718115420054</c:v>
                </c:pt>
                <c:pt idx="23">
                  <c:v>3.5527638745056698</c:v>
                </c:pt>
                <c:pt idx="24">
                  <c:v>3.331891982725447</c:v>
                </c:pt>
                <c:pt idx="25">
                  <c:v>3.3104478229875536</c:v>
                </c:pt>
                <c:pt idx="26">
                  <c:v>3.2003009865057845</c:v>
                </c:pt>
                <c:pt idx="27">
                  <c:v>3.0389690803181475</c:v>
                </c:pt>
                <c:pt idx="28">
                  <c:v>2.8222979601962335</c:v>
                </c:pt>
                <c:pt idx="29">
                  <c:v>2.54911976847555</c:v>
                </c:pt>
                <c:pt idx="30">
                  <c:v>0.92771783504072702</c:v>
                </c:pt>
              </c:numCache>
            </c:numRef>
          </c:yVal>
          <c:smooth val="1"/>
          <c:extLst>
            <c:ext xmlns:c16="http://schemas.microsoft.com/office/drawing/2014/chart" uri="{C3380CC4-5D6E-409C-BE32-E72D297353CC}">
              <c16:uniqueId val="{00000000-B333-4663-ABCF-0DFFC977EE56}"/>
            </c:ext>
          </c:extLst>
        </c:ser>
        <c:dLbls>
          <c:showLegendKey val="0"/>
          <c:showVal val="0"/>
          <c:showCatName val="0"/>
          <c:showSerName val="0"/>
          <c:showPercent val="0"/>
          <c:showBubbleSize val="0"/>
        </c:dLbls>
        <c:axId val="2102248047"/>
        <c:axId val="2102252367"/>
      </c:scatterChart>
      <c:valAx>
        <c:axId val="2102248047"/>
        <c:scaling>
          <c:orientation val="minMax"/>
        </c:scaling>
        <c:delete val="0"/>
        <c:axPos val="b"/>
        <c:majorGridlines/>
        <c:numFmt formatCode="General" sourceLinked="1"/>
        <c:majorTickMark val="out"/>
        <c:minorTickMark val="none"/>
        <c:tickLblPos val="nextTo"/>
        <c:spPr>
          <a:noFill/>
          <a:ln w="9525" cap="rnd">
            <a:solidFill>
              <a:schemeClr val="dk1">
                <a:lumMod val="20000"/>
                <a:lumOff val="80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102252367"/>
        <c:crosses val="autoZero"/>
        <c:crossBetween val="midCat"/>
      </c:valAx>
      <c:valAx>
        <c:axId val="2102252367"/>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2102248047"/>
        <c:crosses val="autoZero"/>
        <c:crossBetween val="midCat"/>
      </c:valAx>
    </c:plotArea>
    <c:legend>
      <c:legendPos val="b"/>
      <c:overlay val="0"/>
      <c:spPr>
        <a:noFill/>
        <a:ln>
          <a:noFill/>
        </a:ln>
        <a:effectLst/>
      </c:spPr>
      <c:txPr>
        <a:bodyPr rot="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工作表1!$B$1</c:f>
              <c:strCache>
                <c:ptCount val="1"/>
                <c:pt idx="0">
                  <c:v>Normalization</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xVal>
            <c:numRef>
              <c:f>工作表1!$A$2:$A$32</c:f>
              <c:numCache>
                <c:formatCode>General</c:formatCode>
                <c:ptCount val="31"/>
                <c:pt idx="0">
                  <c:v>0.14699999999999999</c:v>
                </c:pt>
                <c:pt idx="1">
                  <c:v>0.18099999999999999</c:v>
                </c:pt>
                <c:pt idx="2">
                  <c:v>0.32700000000000001</c:v>
                </c:pt>
                <c:pt idx="3">
                  <c:v>0.35599999999999998</c:v>
                </c:pt>
                <c:pt idx="4">
                  <c:v>0.38200000000000001</c:v>
                </c:pt>
                <c:pt idx="5">
                  <c:v>0.40899999999999997</c:v>
                </c:pt>
                <c:pt idx="6">
                  <c:v>0.44600000000000001</c:v>
                </c:pt>
                <c:pt idx="7">
                  <c:v>0.44900000000000001</c:v>
                </c:pt>
                <c:pt idx="8">
                  <c:v>0.45600000000000002</c:v>
                </c:pt>
                <c:pt idx="9">
                  <c:v>0.45700000000000002</c:v>
                </c:pt>
                <c:pt idx="10">
                  <c:v>0.46500000000000002</c:v>
                </c:pt>
                <c:pt idx="11">
                  <c:v>0.46700000000000003</c:v>
                </c:pt>
                <c:pt idx="12">
                  <c:v>0.47</c:v>
                </c:pt>
                <c:pt idx="13">
                  <c:v>0.47099999999999997</c:v>
                </c:pt>
                <c:pt idx="14">
                  <c:v>0.47199999999999998</c:v>
                </c:pt>
                <c:pt idx="15">
                  <c:v>0.48</c:v>
                </c:pt>
                <c:pt idx="16">
                  <c:v>0.49399999999999999</c:v>
                </c:pt>
                <c:pt idx="17">
                  <c:v>0.495</c:v>
                </c:pt>
                <c:pt idx="18">
                  <c:v>0.495</c:v>
                </c:pt>
                <c:pt idx="19">
                  <c:v>0.5</c:v>
                </c:pt>
                <c:pt idx="20">
                  <c:v>0.5</c:v>
                </c:pt>
                <c:pt idx="21">
                  <c:v>0.5</c:v>
                </c:pt>
                <c:pt idx="22">
                  <c:v>0.5</c:v>
                </c:pt>
                <c:pt idx="23">
                  <c:v>0.51100000000000001</c:v>
                </c:pt>
                <c:pt idx="24">
                  <c:v>0.52200000000000002</c:v>
                </c:pt>
                <c:pt idx="25">
                  <c:v>0.52300000000000002</c:v>
                </c:pt>
                <c:pt idx="26">
                  <c:v>0.52800000000000002</c:v>
                </c:pt>
                <c:pt idx="27">
                  <c:v>0.53500000000000003</c:v>
                </c:pt>
                <c:pt idx="28">
                  <c:v>0.54400000000000004</c:v>
                </c:pt>
                <c:pt idx="29">
                  <c:v>0.55500000000000005</c:v>
                </c:pt>
                <c:pt idx="30">
                  <c:v>0.629</c:v>
                </c:pt>
              </c:numCache>
            </c:numRef>
          </c:xVal>
          <c:yVal>
            <c:numRef>
              <c:f>工作表1!$B$2:$B$32</c:f>
              <c:numCache>
                <c:formatCode>General</c:formatCode>
                <c:ptCount val="31"/>
                <c:pt idx="0">
                  <c:v>2.5195784385306987E-2</c:v>
                </c:pt>
                <c:pt idx="1">
                  <c:v>7.1542609283898342E-2</c:v>
                </c:pt>
                <c:pt idx="2">
                  <c:v>1.619712858760451</c:v>
                </c:pt>
                <c:pt idx="3">
                  <c:v>2.3139495155311653</c:v>
                </c:pt>
                <c:pt idx="4">
                  <c:v>2.958452749179572</c:v>
                </c:pt>
                <c:pt idx="5">
                  <c:v>3.5455028429305639</c:v>
                </c:pt>
                <c:pt idx="6">
                  <c:v>4.0190174774174308</c:v>
                </c:pt>
                <c:pt idx="7">
                  <c:v>4.0349090850545606</c:v>
                </c:pt>
                <c:pt idx="8">
                  <c:v>4.0574908235261704</c:v>
                </c:pt>
                <c:pt idx="9">
                  <c:v>4.0590441791281373</c:v>
                </c:pt>
                <c:pt idx="10">
                  <c:v>4.0563312819261688</c:v>
                </c:pt>
                <c:pt idx="11">
                  <c:v>4.0514526353826277</c:v>
                </c:pt>
                <c:pt idx="12">
                  <c:v>4.0410036685525252</c:v>
                </c:pt>
                <c:pt idx="13">
                  <c:v>4.0366899387589772</c:v>
                </c:pt>
                <c:pt idx="14">
                  <c:v>4.0319629589585579</c:v>
                </c:pt>
                <c:pt idx="15">
                  <c:v>3.9794719522967363</c:v>
                </c:pt>
                <c:pt idx="16">
                  <c:v>3.8276755601458849</c:v>
                </c:pt>
                <c:pt idx="17">
                  <c:v>3.8140916256126896</c:v>
                </c:pt>
                <c:pt idx="18">
                  <c:v>3.8140916256126896</c:v>
                </c:pt>
                <c:pt idx="19">
                  <c:v>3.7410718115420054</c:v>
                </c:pt>
                <c:pt idx="20">
                  <c:v>3.7410718115420054</c:v>
                </c:pt>
                <c:pt idx="21">
                  <c:v>3.7410718115420054</c:v>
                </c:pt>
                <c:pt idx="22">
                  <c:v>3.7410718115420054</c:v>
                </c:pt>
                <c:pt idx="23">
                  <c:v>3.5527638745056698</c:v>
                </c:pt>
                <c:pt idx="24">
                  <c:v>3.331891982725447</c:v>
                </c:pt>
                <c:pt idx="25">
                  <c:v>3.3104478229875536</c:v>
                </c:pt>
                <c:pt idx="26">
                  <c:v>3.2003009865057845</c:v>
                </c:pt>
                <c:pt idx="27">
                  <c:v>3.0389690803181475</c:v>
                </c:pt>
                <c:pt idx="28">
                  <c:v>2.8222979601962335</c:v>
                </c:pt>
                <c:pt idx="29">
                  <c:v>2.54911976847555</c:v>
                </c:pt>
                <c:pt idx="30">
                  <c:v>0.92771783504072702</c:v>
                </c:pt>
              </c:numCache>
            </c:numRef>
          </c:yVal>
          <c:smooth val="1"/>
          <c:extLst>
            <c:ext xmlns:c16="http://schemas.microsoft.com/office/drawing/2014/chart" uri="{C3380CC4-5D6E-409C-BE32-E72D297353CC}">
              <c16:uniqueId val="{00000000-A2FA-46C9-9508-5C15BCE92DF2}"/>
            </c:ext>
          </c:extLst>
        </c:ser>
        <c:dLbls>
          <c:showLegendKey val="0"/>
          <c:showVal val="0"/>
          <c:showCatName val="0"/>
          <c:showSerName val="0"/>
          <c:showPercent val="0"/>
          <c:showBubbleSize val="0"/>
        </c:dLbls>
        <c:axId val="396660208"/>
        <c:axId val="396660624"/>
      </c:scatterChart>
      <c:valAx>
        <c:axId val="3966602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6660624"/>
        <c:crosses val="autoZero"/>
        <c:crossBetween val="midCat"/>
      </c:valAx>
      <c:valAx>
        <c:axId val="39666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66602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2_0.xml><?xml version="1.0" encoding="utf-8"?>
<p188:cmLst xmlns:a="http://schemas.openxmlformats.org/drawingml/2006/main" xmlns:r="http://schemas.openxmlformats.org/officeDocument/2006/relationships" xmlns:p188="http://schemas.microsoft.com/office/powerpoint/2018/8/main">
  <p188:cm id="{71EC0E60-AD20-4DDD-9E81-46092489BF46}" authorId="{9C98B6E5-DF88-88FA-3F35-94954975F56C}" created="2024-04-28T08:59:11.620">
    <ac:txMkLst xmlns:ac="http://schemas.microsoft.com/office/drawing/2013/main/command">
      <pc:docMk xmlns:pc="http://schemas.microsoft.com/office/powerpoint/2013/main/command"/>
      <pc:sldMk xmlns:pc="http://schemas.microsoft.com/office/powerpoint/2013/main/command" cId="0" sldId="258"/>
      <ac:spMk id="484" creationId="{00000000-0000-0000-0000-000000000000}"/>
      <ac:txMk cp="23">
        <ac:context len="24" hash="1369178143"/>
      </ac:txMk>
    </ac:txMkLst>
    <p188:pos x="2150644" y="391026"/>
    <p188:txBody>
      <a:bodyPr/>
      <a:lstStyle/>
      <a:p>
        <a:r>
          <a:rPr lang="en-US"/>
          <a:t>revise to use a real sub-title</a:t>
        </a:r>
      </a:p>
    </p188:txBody>
  </p188:cm>
</p188:cmLst>
</file>

<file path=ppt/comments/modernComment_154_60EA334.xml><?xml version="1.0" encoding="utf-8"?>
<p188:cmLst xmlns:a="http://schemas.openxmlformats.org/drawingml/2006/main" xmlns:r="http://schemas.openxmlformats.org/officeDocument/2006/relationships" xmlns:p188="http://schemas.microsoft.com/office/powerpoint/2018/8/main">
  <p188:cm id="{7D4D2A9D-63C8-4AE0-8D1C-1110D944A868}" authorId="{9C98B6E5-DF88-88FA-3F35-94954975F56C}" status="resolved" created="2024-04-23T09:14:40.960" complete="100000">
    <ac:txMkLst xmlns:ac="http://schemas.microsoft.com/office/drawing/2013/main/command">
      <pc:docMk xmlns:pc="http://schemas.microsoft.com/office/powerpoint/2013/main/command"/>
      <pc:sldMk xmlns:pc="http://schemas.microsoft.com/office/powerpoint/2013/main/command" cId="101622580" sldId="340"/>
      <ac:spMk id="3" creationId="{2CDABF11-6DA5-4D5D-7C06-4BE92888A67A}"/>
      <ac:txMk cp="0" len="29">
        <ac:context len="30" hash="2810130499"/>
      </ac:txMk>
    </ac:txMkLst>
    <p188:txBody>
      <a:bodyPr/>
      <a:lstStyle/>
      <a:p>
        <a:r>
          <a:rPr lang="en-US"/>
          <a:t>Present the stock apps and point out that the user cannot directly see the subsequent trends. (the subsequent trends are used as a input to make predictions/suggestions, but the user may want to see them)</a:t>
        </a:r>
      </a:p>
    </p188:txBody>
  </p188:cm>
  <p188:cm id="{0208117E-DD23-4602-8523-68C5628CB0AA}" authorId="{9C98B6E5-DF88-88FA-3F35-94954975F56C}" status="resolved" created="2024-04-28T09:00:56.624" complete="100000">
    <ac:txMkLst xmlns:ac="http://schemas.microsoft.com/office/drawing/2013/main/command">
      <pc:docMk xmlns:pc="http://schemas.microsoft.com/office/powerpoint/2013/main/command"/>
      <pc:sldMk xmlns:pc="http://schemas.microsoft.com/office/powerpoint/2013/main/command" cId="101622580" sldId="340"/>
      <ac:spMk id="4" creationId="{F374E25F-036F-9206-DA3F-8EDAB09356D9}"/>
      <ac:txMk cp="26" len="14">
        <ac:context len="42" hash="1768040900"/>
      </ac:txMk>
    </ac:txMkLst>
    <p188:pos x="1443789" y="872289"/>
    <p188:txBody>
      <a:bodyPr/>
      <a:lstStyle/>
      <a:p>
        <a:r>
          <a:rPr lang="en-US"/>
          <a:t>no need to list their features in this slide, we make a comparison table in the next slide. You just verbally describe what they can/cannot do</a:t>
        </a:r>
      </a:p>
    </p188:txBody>
  </p188:cm>
</p188:cmLst>
</file>

<file path=ppt/comments/modernComment_155_F6187957.xml><?xml version="1.0" encoding="utf-8"?>
<p188:cmLst xmlns:a="http://schemas.openxmlformats.org/drawingml/2006/main" xmlns:r="http://schemas.openxmlformats.org/officeDocument/2006/relationships" xmlns:p188="http://schemas.microsoft.com/office/powerpoint/2018/8/main">
  <p188:cm id="{3D4C6C43-8188-4F46-96F7-62168F9E53FF}" authorId="{9C98B6E5-DF88-88FA-3F35-94954975F56C}" created="2024-04-28T08:59:27.026">
    <ac:txMkLst xmlns:ac="http://schemas.microsoft.com/office/drawing/2013/main/command">
      <pc:docMk xmlns:pc="http://schemas.microsoft.com/office/powerpoint/2013/main/command"/>
      <pc:sldMk xmlns:pc="http://schemas.microsoft.com/office/powerpoint/2013/main/command" cId="4128799063" sldId="341"/>
      <ac:spMk id="517" creationId="{00000000-0000-0000-0000-000000000000}"/>
      <ac:txMk cp="0">
        <ac:context len="1" hash="13"/>
      </ac:txMk>
    </ac:txMkLst>
    <p188:pos x="3022934" y="413585"/>
    <p188:txBody>
      <a:bodyPr/>
      <a:lstStyle/>
      <a:p>
        <a:r>
          <a:rPr lang="en-US"/>
          <a:t>If no sub-title, remove this line</a:t>
        </a:r>
      </a:p>
    </p188:txBody>
  </p188:cm>
</p188:cmLst>
</file>

<file path=ppt/comments/modernComment_156_8F0FA149.xml><?xml version="1.0" encoding="utf-8"?>
<p188:cmLst xmlns:a="http://schemas.openxmlformats.org/drawingml/2006/main" xmlns:r="http://schemas.openxmlformats.org/officeDocument/2006/relationships" xmlns:p188="http://schemas.microsoft.com/office/powerpoint/2018/8/main">
  <p188:cm id="{D498C90E-CE81-4703-8A1F-76FFAAE886CA}" authorId="{9C98B6E5-DF88-88FA-3F35-94954975F56C}" created="2024-04-28T09:07:27.093">
    <ac:deMkLst xmlns:ac="http://schemas.microsoft.com/office/drawing/2013/main/command">
      <pc:docMk xmlns:pc="http://schemas.microsoft.com/office/powerpoint/2013/main/command"/>
      <pc:sldMk xmlns:pc="http://schemas.microsoft.com/office/powerpoint/2013/main/command" cId="2400166217" sldId="342"/>
      <ac:spMk id="54" creationId="{A8AC6B3A-1C93-615D-8746-711047481ED3}"/>
    </ac:deMkLst>
    <p188:txBody>
      <a:bodyPr/>
      <a:lstStyle/>
      <a:p>
        <a:r>
          <a:rPr lang="en-US"/>
          <a:t>make all the texts more concise, use bullet points with less then ~8 words for each point</a:t>
        </a:r>
      </a:p>
    </p188:txBody>
  </p188:cm>
</p188:cmLst>
</file>

<file path=ppt/comments/modernComment_157_5630B85.xml><?xml version="1.0" encoding="utf-8"?>
<p188:cmLst xmlns:a="http://schemas.openxmlformats.org/drawingml/2006/main" xmlns:r="http://schemas.openxmlformats.org/officeDocument/2006/relationships" xmlns:p188="http://schemas.microsoft.com/office/powerpoint/2018/8/main">
  <p188:cm id="{530E02F5-4F6A-4D35-8024-30563AE2230E}" authorId="{9C98B6E5-DF88-88FA-3F35-94954975F56C}" created="2024-04-23T09:09:36.716">
    <ac:txMkLst xmlns:ac="http://schemas.microsoft.com/office/drawing/2013/main/command">
      <pc:docMk xmlns:pc="http://schemas.microsoft.com/office/powerpoint/2013/main/command"/>
      <pc:sldMk xmlns:pc="http://schemas.microsoft.com/office/powerpoint/2013/main/command" cId="90377093" sldId="343"/>
      <ac:spMk id="623" creationId="{00000000-0000-0000-0000-000000000000}"/>
      <ac:txMk cp="0">
        <ac:context len="26" hash="2128139527"/>
      </ac:txMk>
    </ac:txMkLst>
    <p188:pos x="670190" y="505141"/>
    <p188:txBody>
      <a:bodyPr/>
      <a:lstStyle/>
      <a:p>
        <a:r>
          <a:rPr lang="en-US"/>
          <a:t>Detailed</a:t>
        </a:r>
      </a:p>
    </p188:txBody>
  </p188:cm>
  <p188:cm id="{1C92E7D1-2B43-4A3E-9DA0-0D9A72C2D03D}" authorId="{9C98B6E5-DF88-88FA-3F35-94954975F56C}" status="resolved" created="2024-04-23T09:11:47.535" complete="100000">
    <ac:txMkLst xmlns:ac="http://schemas.microsoft.com/office/drawing/2013/main/command">
      <pc:docMk xmlns:pc="http://schemas.microsoft.com/office/powerpoint/2013/main/command"/>
      <pc:sldMk xmlns:pc="http://schemas.microsoft.com/office/powerpoint/2013/main/command" cId="90377093" sldId="343"/>
      <ac:spMk id="619" creationId="{00000000-0000-0000-0000-000000000000}"/>
      <ac:txMk cp="13">
        <ac:context len="14" hash="2848466449"/>
      </ac:txMk>
    </ac:txMkLst>
    <p188:pos x="2312489" y="186214"/>
    <p188:txBody>
      <a:bodyPr/>
      <a:lstStyle/>
      <a:p>
        <a:r>
          <a:rPr lang="en-US"/>
          <a:t>Main features</a:t>
        </a:r>
      </a:p>
    </p188:txBody>
  </p188:cm>
  <p188:cm id="{E3727387-F44F-4C87-B3E4-DD6259946E90}" authorId="{9C98B6E5-DF88-88FA-3F35-94954975F56C}" created="2024-04-28T09:03:54.362">
    <ac:txMkLst xmlns:ac="http://schemas.microsoft.com/office/drawing/2013/main/command">
      <pc:docMk xmlns:pc="http://schemas.microsoft.com/office/powerpoint/2013/main/command"/>
      <pc:sldMk xmlns:pc="http://schemas.microsoft.com/office/powerpoint/2013/main/command" cId="90377093" sldId="343"/>
      <ac:spMk id="621" creationId="{00000000-0000-0000-0000-000000000000}"/>
      <ac:txMk cp="0" len="17">
        <ac:context len="19" hash="2956087319"/>
      </ac:txMk>
    </ac:txMkLst>
    <p188:pos x="3022934" y="285750"/>
    <p188:txBody>
      <a:bodyPr/>
      <a:lstStyle/>
      <a:p>
        <a:r>
          <a:rPr lang="en-US"/>
          <a:t>concise: Candlestick charts</a:t>
        </a:r>
      </a:p>
    </p188:txBody>
  </p188:cm>
  <p188:cm id="{0B343E14-4DC6-410B-A879-2F0424286DD2}" authorId="{9C98B6E5-DF88-88FA-3F35-94954975F56C}" created="2024-04-28T09:04:24.364">
    <ac:txMkLst xmlns:ac="http://schemas.microsoft.com/office/drawing/2013/main/command">
      <pc:docMk xmlns:pc="http://schemas.microsoft.com/office/powerpoint/2013/main/command"/>
      <pc:sldMk xmlns:pc="http://schemas.microsoft.com/office/powerpoint/2013/main/command" cId="90377093" sldId="343"/>
      <ac:spMk id="623" creationId="{00000000-0000-0000-0000-000000000000}"/>
      <ac:txMk cp="11" len="14">
        <ac:context len="26" hash="2128139527"/>
      </ac:txMk>
    </ac:txMkLst>
    <p188:pos x="1398671" y="383506"/>
    <p188:txBody>
      <a:bodyPr/>
      <a:lstStyle/>
      <a:p>
        <a:r>
          <a:rPr lang="en-US"/>
          <a:t>How about "Historical trend matching"? </a:t>
        </a:r>
      </a:p>
    </p188:txBody>
  </p188:cm>
</p188:cmLst>
</file>

<file path=ppt/comments/modernComment_158_EEA8AB29.xml><?xml version="1.0" encoding="utf-8"?>
<p188:cmLst xmlns:a="http://schemas.openxmlformats.org/drawingml/2006/main" xmlns:r="http://schemas.openxmlformats.org/officeDocument/2006/relationships" xmlns:p188="http://schemas.microsoft.com/office/powerpoint/2018/8/main">
  <p188:cm id="{059E4880-672D-4B66-9E27-EF28148C0F5D}" authorId="{9C98B6E5-DF88-88FA-3F35-94954975F56C}" created="2024-04-23T09:10:37.175">
    <ac:txMkLst xmlns:ac="http://schemas.microsoft.com/office/drawing/2013/main/command">
      <pc:docMk xmlns:pc="http://schemas.microsoft.com/office/powerpoint/2013/main/command"/>
      <pc:sldMk xmlns:pc="http://schemas.microsoft.com/office/powerpoint/2013/main/command" cId="4004031273" sldId="344"/>
      <ac:spMk id="674" creationId="{00000000-0000-0000-0000-000000000000}"/>
      <ac:txMk cp="0" len="1">
        <ac:context len="34" hash="758145600"/>
      </ac:txMk>
    </ac:txMkLst>
    <p188:pos x="5472895" y="298338"/>
    <p188:txBody>
      <a:bodyPr/>
      <a:lstStyle/>
      <a:p>
        <a:r>
          <a:rPr lang="en-US"/>
          <a:t>Highlight the innovative features by our icon</a:t>
        </a:r>
      </a:p>
    </p188:txBody>
  </p188:cm>
</p188:cmLst>
</file>

<file path=ppt/comments/modernComment_15B_8EBC2537.xml><?xml version="1.0" encoding="utf-8"?>
<p188:cmLst xmlns:a="http://schemas.openxmlformats.org/drawingml/2006/main" xmlns:r="http://schemas.openxmlformats.org/officeDocument/2006/relationships" xmlns:p188="http://schemas.microsoft.com/office/powerpoint/2018/8/main">
  <p188:cm id="{18E15537-2702-41EF-B1CB-DA4F15591799}" authorId="{9C98B6E5-DF88-88FA-3F35-94954975F56C}" created="2024-04-23T09:15:46.442">
    <ac:txMkLst xmlns:ac="http://schemas.microsoft.com/office/drawing/2013/main/command">
      <pc:docMk xmlns:pc="http://schemas.microsoft.com/office/powerpoint/2013/main/command"/>
      <pc:sldMk xmlns:pc="http://schemas.microsoft.com/office/powerpoint/2013/main/command" cId="2394694967" sldId="347"/>
      <ac:spMk id="4" creationId="{BD5552F6-D01B-E8D9-E07C-CD9C15668367}"/>
      <ac:txMk cp="96">
        <ac:context len="569" hash="3623773936"/>
      </ac:txMk>
    </ac:txMkLst>
    <p188:pos x="2465529" y="688510"/>
    <p188:txBody>
      <a:bodyPr/>
      <a:lstStyle/>
      <a:p>
        <a:r>
          <a:rPr lang="en-US"/>
          <a:t>Please use some graph arts to show the skills (e.g., big and small bubbles or circles)</a:t>
        </a:r>
      </a:p>
    </p188:txBody>
  </p188:cm>
</p188:cmLst>
</file>

<file path=ppt/comments/modernComment_15C_42FA1117.xml><?xml version="1.0" encoding="utf-8"?>
<p188:cmLst xmlns:a="http://schemas.openxmlformats.org/drawingml/2006/main" xmlns:r="http://schemas.openxmlformats.org/officeDocument/2006/relationships" xmlns:p188="http://schemas.microsoft.com/office/powerpoint/2018/8/main">
  <p188:cm id="{2A3B6005-387F-4375-BDCF-D9CFC05C46DB}" authorId="{9C98B6E5-DF88-88FA-3F35-94954975F56C}" created="2024-04-23T09:30:48.041">
    <ac:deMkLst xmlns:ac="http://schemas.microsoft.com/office/drawing/2013/main/command">
      <pc:docMk xmlns:pc="http://schemas.microsoft.com/office/powerpoint/2013/main/command"/>
      <pc:sldMk xmlns:pc="http://schemas.microsoft.com/office/powerpoint/2013/main/command" cId="1123684631" sldId="348"/>
      <ac:picMk id="8" creationId="{0EC05507-F1B6-1113-8C20-F6778695F5BD}"/>
    </ac:deMkLst>
    <p188:txBody>
      <a:bodyPr/>
      <a:lstStyle/>
      <a:p>
        <a:r>
          <a:rPr lang="en-US"/>
          <a:t>We need to improve the presentation of this core slide. Can we make the caddlesticks transparent and overlap them? Show a matched case and a mismatch case. </a:t>
        </a:r>
      </a:p>
    </p188:txBody>
  </p188:cm>
  <p188:cm id="{FC819491-7DC4-4DB2-9F5A-DEC3A4B948D4}" authorId="{9C98B6E5-DF88-88FA-3F35-94954975F56C}" created="2024-04-23T09:31:17.125">
    <ac:txMkLst xmlns:ac="http://schemas.microsoft.com/office/drawing/2013/main/command">
      <pc:docMk xmlns:pc="http://schemas.microsoft.com/office/powerpoint/2013/main/command"/>
      <pc:sldMk xmlns:pc="http://schemas.microsoft.com/office/powerpoint/2013/main/command" cId="1123684631" sldId="348"/>
      <ac:spMk id="2459" creationId="{00000000-0000-0000-0000-000000000000}"/>
      <ac:txMk cp="221">
        <ac:context len="729" hash="2221961649"/>
      </ac:txMk>
    </ac:txMkLst>
    <p188:pos x="2401229" y="3241221"/>
    <p188:txBody>
      <a:bodyPr/>
      <a:lstStyle/>
      <a:p>
        <a:r>
          <a:rPr lang="en-US"/>
          <a:t>Configuration tolerance between xxx and xxx</a:t>
        </a:r>
      </a:p>
    </p188:txBody>
  </p188:cm>
  <p188:cm id="{FC4A6942-D49D-4C62-9D19-565264812869}" authorId="{9C98B6E5-DF88-88FA-3F35-94954975F56C}" created="2024-04-23T09:31:27.327">
    <ac:txMkLst xmlns:ac="http://schemas.microsoft.com/office/drawing/2013/main/command">
      <pc:docMk xmlns:pc="http://schemas.microsoft.com/office/powerpoint/2013/main/command"/>
      <pc:sldMk xmlns:pc="http://schemas.microsoft.com/office/powerpoint/2013/main/command" cId="1123684631" sldId="348"/>
      <ac:spMk id="2459" creationId="{00000000-0000-0000-0000-000000000000}"/>
      <ac:txMk cp="134">
        <ac:context len="729" hash="2221961649"/>
      </ac:txMk>
    </ac:txMkLst>
    <p188:pos x="2662486" y="2014764"/>
    <p188:txBody>
      <a:bodyPr/>
      <a:lstStyle/>
      <a:p>
        <a:r>
          <a:rPr lang="en-US"/>
          <a:t>Remove this one</a:t>
        </a:r>
      </a:p>
    </p188:txBody>
  </p188:cm>
</p188:cmLst>
</file>

<file path=ppt/comments/modernComment_15D_544EAD7C.xml><?xml version="1.0" encoding="utf-8"?>
<p188:cmLst xmlns:a="http://schemas.openxmlformats.org/drawingml/2006/main" xmlns:r="http://schemas.openxmlformats.org/officeDocument/2006/relationships" xmlns:p188="http://schemas.microsoft.com/office/powerpoint/2018/8/main">
  <p188:cm id="{CCE3B11D-1651-441E-B5D9-FD93C17CAF6D}" authorId="{9C98B6E5-DF88-88FA-3F35-94954975F56C}" created="2024-04-23T09:32:17.430">
    <pc:sldMkLst xmlns:pc="http://schemas.microsoft.com/office/powerpoint/2013/main/command">
      <pc:docMk/>
      <pc:sldMk cId="1414442364" sldId="349"/>
    </pc:sldMkLst>
    <p188:txBody>
      <a:bodyPr/>
      <a:lstStyle/>
      <a:p>
        <a:r>
          <a:rPr lang="en-US"/>
          <a:t>For slide 11-13, please record some short video and embed them here to show the functionality. </a:t>
        </a:r>
      </a:p>
    </p188:txBody>
  </p188:cm>
</p188:cmLst>
</file>

<file path=ppt/comments/modernComment_16A_DBCAD741.xml><?xml version="1.0" encoding="utf-8"?>
<p188:cmLst xmlns:a="http://schemas.openxmlformats.org/drawingml/2006/main" xmlns:r="http://schemas.openxmlformats.org/officeDocument/2006/relationships" xmlns:p188="http://schemas.microsoft.com/office/powerpoint/2018/8/main">
  <p188:cm id="{E1E43B57-31E1-4C15-8A33-1910D4CCF1C5}" authorId="{9C98B6E5-DF88-88FA-3F35-94954975F56C}" created="2024-04-23T09:15:46.442">
    <ac:txMkLst xmlns:ac="http://schemas.microsoft.com/office/drawing/2013/main/command">
      <pc:docMk xmlns:pc="http://schemas.microsoft.com/office/powerpoint/2013/main/command"/>
      <pc:sldMk xmlns:pc="http://schemas.microsoft.com/office/powerpoint/2013/main/command" cId="3687503681" sldId="362"/>
      <ac:spMk id="4" creationId="{BD5552F6-D01B-E8D9-E07C-CD9C15668367}"/>
      <ac:txMk cp="43" len="129">
        <ac:context len="173" hash="3172323291"/>
      </ac:txMk>
    </ac:txMkLst>
    <p188:txBody>
      <a:bodyPr/>
      <a:lstStyle/>
      <a:p>
        <a:r>
          <a:rPr lang="en-US"/>
          <a:t>Please use some graph arts to show the skills (e.g., big and small bubbles or circles)</a:t>
        </a:r>
      </a:p>
    </p188:txBody>
  </p188:cm>
</p188:cmLst>
</file>

<file path=ppt/comments/modernComment_16B_1D8789CB.xml><?xml version="1.0" encoding="utf-8"?>
<p188:cmLst xmlns:a="http://schemas.openxmlformats.org/drawingml/2006/main" xmlns:r="http://schemas.openxmlformats.org/officeDocument/2006/relationships" xmlns:p188="http://schemas.microsoft.com/office/powerpoint/2018/8/main">
  <p188:cm id="{A9C6C25C-9B86-4369-A083-921CE4CCE306}" authorId="{9C98B6E5-DF88-88FA-3F35-94954975F56C}" created="2024-04-28T09:32:56.290">
    <ac:deMkLst xmlns:ac="http://schemas.microsoft.com/office/drawing/2013/main/command">
      <pc:docMk xmlns:pc="http://schemas.microsoft.com/office/powerpoint/2013/main/command"/>
      <pc:sldMk xmlns:pc="http://schemas.microsoft.com/office/powerpoint/2013/main/command" cId="495421899" sldId="363"/>
      <ac:spMk id="6" creationId="{245D9408-904D-3F43-97D9-33E7240D916A}"/>
    </ac:deMkLst>
    <p188:txBody>
      <a:bodyPr/>
      <a:lstStyle/>
      <a:p>
        <a:r>
          <a:rPr lang="en-US"/>
          <a:t>add animation to show step by step in this slide, to make sure the audience follow your pace</a:t>
        </a:r>
      </a:p>
    </p188:txBody>
  </p188:cm>
</p188:cmLst>
</file>

<file path=ppt/comments/modernComment_174_DBAC828F.xml><?xml version="1.0" encoding="utf-8"?>
<p188:cmLst xmlns:a="http://schemas.openxmlformats.org/drawingml/2006/main" xmlns:r="http://schemas.openxmlformats.org/officeDocument/2006/relationships" xmlns:p188="http://schemas.microsoft.com/office/powerpoint/2018/8/main">
  <p188:cm id="{E2EF7E83-7F89-44E9-9B48-8A8DFDB1CC2C}" authorId="{9C98B6E5-DF88-88FA-3F35-94954975F56C}" created="2024-04-28T09:03:15.924">
    <ac:txMkLst xmlns:ac="http://schemas.microsoft.com/office/drawing/2013/main/command">
      <pc:docMk xmlns:pc="http://schemas.microsoft.com/office/powerpoint/2013/main/command"/>
      <pc:sldMk xmlns:pc="http://schemas.microsoft.com/office/powerpoint/2013/main/command" cId="3685515919" sldId="372"/>
      <ac:spMk id="517" creationId="{00000000-0000-0000-0000-000000000000}"/>
      <ac:txMk cp="0">
        <ac:context len="1" hash="13"/>
      </ac:txMk>
    </ac:txMkLst>
    <p188:pos x="3022934" y="413585"/>
    <p188:txBody>
      <a:bodyPr/>
      <a:lstStyle/>
      <a:p>
        <a:r>
          <a:rPr lang="en-US"/>
          <a:t>remove</a:t>
        </a:r>
      </a:p>
    </p188:txBody>
  </p188:cm>
</p188:cmLst>
</file>

<file path=ppt/comments/modernComment_17D_26600370.xml><?xml version="1.0" encoding="utf-8"?>
<p188:cmLst xmlns:a="http://schemas.openxmlformats.org/drawingml/2006/main" xmlns:r="http://schemas.openxmlformats.org/officeDocument/2006/relationships" xmlns:p188="http://schemas.microsoft.com/office/powerpoint/2018/8/main">
  <p188:cm id="{28634046-B43A-434B-AD21-0941E5D7D174}" authorId="{9C98B6E5-DF88-88FA-3F35-94954975F56C}" created="2024-04-23T09:14:40.960">
    <ac:txMkLst xmlns:ac="http://schemas.microsoft.com/office/drawing/2013/main/command">
      <pc:docMk xmlns:pc="http://schemas.microsoft.com/office/powerpoint/2013/main/command"/>
      <pc:sldMk xmlns:pc="http://schemas.microsoft.com/office/powerpoint/2013/main/command" cId="643826544" sldId="381"/>
      <ac:spMk id="3" creationId="{2CDABF11-6DA5-4D5D-7C06-4BE92888A67A}"/>
      <ac:txMk cp="0" len="29">
        <ac:context len="30" hash="2810130499"/>
      </ac:txMk>
    </ac:txMkLst>
    <p188:txBody>
      <a:bodyPr/>
      <a:lstStyle/>
      <a:p>
        <a:r>
          <a:rPr lang="en-US"/>
          <a:t>Present the stock apps and point out that the user cannot directly see the subsequent trends. (the subsequent trends are used as a input to make predictions/suggestions, but the user may want to see them)</a:t>
        </a:r>
      </a:p>
    </p188:txBody>
  </p188:cm>
  <p188:cm id="{7C296651-734A-452C-A6BB-8B532B02DC12}" authorId="{9C98B6E5-DF88-88FA-3F35-94954975F56C}" created="2024-04-28T09:01:36.578">
    <ac:txMkLst xmlns:ac="http://schemas.microsoft.com/office/drawing/2013/main/command">
      <pc:docMk xmlns:pc="http://schemas.microsoft.com/office/powerpoint/2013/main/command"/>
      <pc:sldMk xmlns:pc="http://schemas.microsoft.com/office/powerpoint/2013/main/command" cId="643826544" sldId="381"/>
      <ac:graphicFrameMk id="5" creationId="{BD87C62E-33A2-39DB-DBC1-D996C7F10B22}"/>
      <ac:tblMk/>
      <ac:tcMk rowId="25663738" colId="3418431741"/>
      <ac:txMk cp="0" len="14">
        <ac:context len="15" hash="2378676623"/>
      </ac:txMk>
    </ac:txMkLst>
    <p188:pos x="7324223" y="375986"/>
    <p188:txBody>
      <a:bodyPr/>
      <a:lstStyle/>
      <a:p>
        <a:r>
          <a:rPr lang="en-US"/>
          <a:t>typo</a:t>
        </a:r>
      </a:p>
    </p188:txBody>
  </p188:cm>
  <p188:cm id="{EE6D388A-CB2F-4589-957C-B5D02B2A92CD}" authorId="{9C98B6E5-DF88-88FA-3F35-94954975F56C}" created="2024-04-28T09:01:59.266">
    <ac:txMkLst xmlns:ac="http://schemas.microsoft.com/office/drawing/2013/main/command">
      <pc:docMk xmlns:pc="http://schemas.microsoft.com/office/powerpoint/2013/main/command"/>
      <pc:sldMk xmlns:pc="http://schemas.microsoft.com/office/powerpoint/2013/main/command" cId="643826544" sldId="381"/>
      <ac:graphicFrameMk id="5" creationId="{BD87C62E-33A2-39DB-DBC1-D996C7F10B22}"/>
      <ac:tblMk/>
      <ac:tcMk rowId="766455256" colId="2812138485"/>
      <ac:txMk cp="0">
        <ac:context len="1" hash="13"/>
      </ac:txMk>
    </ac:txMkLst>
    <p188:pos x="1293394" y="1097881"/>
    <p188:txBody>
      <a:bodyPr/>
      <a:lstStyle/>
      <a:p>
        <a:r>
          <a:rPr lang="en-US"/>
          <a:t>use logos, but not text as their names</a:t>
        </a:r>
      </a:p>
    </p188:txBody>
  </p188:cm>
  <p188:cm id="{3F41D98D-E781-476E-93F2-7EBB63B3AC19}" authorId="{9C98B6E5-DF88-88FA-3F35-94954975F56C}" created="2024-04-28T09:02:50.486">
    <ac:txMkLst xmlns:ac="http://schemas.microsoft.com/office/drawing/2013/main/command">
      <pc:docMk xmlns:pc="http://schemas.microsoft.com/office/powerpoint/2013/main/command"/>
      <pc:sldMk xmlns:pc="http://schemas.microsoft.com/office/powerpoint/2013/main/command" cId="643826544" sldId="381"/>
      <ac:graphicFrameMk id="5" creationId="{BD87C62E-33A2-39DB-DBC1-D996C7F10B22}"/>
      <ac:tblMk/>
      <ac:tcMk rowId="25663738" colId="3418431741"/>
      <ac:txMk cp="0" len="14">
        <ac:context len="15" hash="2378676623"/>
      </ac:txMk>
    </ac:txMkLst>
    <p188:pos x="7324223" y="375986"/>
    <p188:txBody>
      <a:bodyPr/>
      <a:lstStyle/>
      <a:p>
        <a:r>
          <a:rPr lang="en-US"/>
          <a:t>Do they also have news with filtering? </a:t>
        </a:r>
      </a:p>
    </p188:txBody>
  </p188:cm>
</p188:cmLst>
</file>

<file path=ppt/comments/modernComment_18A_EB39BF2.xml><?xml version="1.0" encoding="utf-8"?>
<p188:cmLst xmlns:a="http://schemas.openxmlformats.org/drawingml/2006/main" xmlns:r="http://schemas.openxmlformats.org/officeDocument/2006/relationships" xmlns:p188="http://schemas.microsoft.com/office/powerpoint/2018/8/main">
  <p188:cm id="{20D618A7-FF3F-470C-AA01-05AF00244F24}" authorId="{9C98B6E5-DF88-88FA-3F35-94954975F56C}" created="2024-04-23T09:15:46.442">
    <ac:txMkLst xmlns:ac="http://schemas.microsoft.com/office/drawing/2013/main/command">
      <pc:docMk xmlns:pc="http://schemas.microsoft.com/office/powerpoint/2013/main/command"/>
      <pc:sldMk xmlns:pc="http://schemas.microsoft.com/office/powerpoint/2013/main/command" cId="3687503681" sldId="362"/>
      <ac:spMk id="4" creationId="{BD5552F6-D01B-E8D9-E07C-CD9C15668367}"/>
      <ac:txMk cp="43" len="129">
        <ac:context len="173" hash="3172323291"/>
      </ac:txMk>
    </ac:txMkLst>
    <p188:txBody>
      <a:bodyPr/>
      <a:lstStyle/>
      <a:p>
        <a:r>
          <a:rPr lang="en-US"/>
          <a:t>Please use some graph arts to show the skills (e.g., big and small bubbles or circles)</a:t>
        </a:r>
      </a:p>
    </p188:txBody>
  </p188:cm>
</p188:cmLst>
</file>

<file path=ppt/comments/modernComment_18E_6D626D5E.xml><?xml version="1.0" encoding="utf-8"?>
<p188:cmLst xmlns:a="http://schemas.openxmlformats.org/drawingml/2006/main" xmlns:r="http://schemas.openxmlformats.org/officeDocument/2006/relationships" xmlns:p188="http://schemas.microsoft.com/office/powerpoint/2018/8/main">
  <p188:cm id="{6D142499-824C-4375-B881-CD9783339458}" authorId="{9C98B6E5-DF88-88FA-3F35-94954975F56C}" created="2024-04-23T09:15:46.442">
    <ac:txMkLst xmlns:ac="http://schemas.microsoft.com/office/drawing/2013/main/command">
      <pc:docMk xmlns:pc="http://schemas.microsoft.com/office/powerpoint/2013/main/command"/>
      <pc:sldMk xmlns:pc="http://schemas.microsoft.com/office/powerpoint/2013/main/command" cId="1835167070" sldId="398"/>
      <ac:spMk id="4" creationId="{BD5552F6-D01B-E8D9-E07C-CD9C15668367}"/>
      <ac:txMk cp="96">
        <ac:context len="403" hash="945998159"/>
      </ac:txMk>
    </ac:txMkLst>
    <p188:pos x="2465529" y="688510"/>
    <p188:txBody>
      <a:bodyPr/>
      <a:lstStyle/>
      <a:p>
        <a:r>
          <a:rPr lang="en-US"/>
          <a:t>Please use some graph arts to show the skills (e.g., big and small bubbles or circles)</a:t>
        </a:r>
      </a:p>
    </p188:txBody>
  </p188:cm>
</p188:cmLst>
</file>

<file path=ppt/comments/modernComment_192_1687D7C4.xml><?xml version="1.0" encoding="utf-8"?>
<p188:cmLst xmlns:a="http://schemas.openxmlformats.org/drawingml/2006/main" xmlns:r="http://schemas.openxmlformats.org/officeDocument/2006/relationships" xmlns:p188="http://schemas.microsoft.com/office/powerpoint/2018/8/main">
  <p188:cm id="{9891585D-CB62-4CE0-A58F-2C9A082013F9}" authorId="{9C98B6E5-DF88-88FA-3F35-94954975F56C}" created="2024-04-23T09:15:46.442">
    <ac:txMkLst xmlns:ac="http://schemas.microsoft.com/office/drawing/2013/main/command">
      <pc:docMk xmlns:pc="http://schemas.microsoft.com/office/powerpoint/2013/main/command"/>
      <pc:sldMk xmlns:pc="http://schemas.microsoft.com/office/powerpoint/2013/main/command" cId="378001348" sldId="402"/>
      <ac:spMk id="4" creationId="{F9C2C2D7-555C-67A2-24F3-B534F27A7F41}"/>
      <ac:txMk cp="43" len="129">
        <ac:context len="1" hash="13"/>
      </ac:txMk>
    </ac:txMkLst>
    <p188:txBody>
      <a:bodyPr/>
      <a:lstStyle/>
      <a:p>
        <a:r>
          <a:rPr lang="en-US"/>
          <a:t>Please use some graph arts to show the skills (e.g., big and small bubbles or circles)</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3:57:58.557"/>
    </inkml:context>
    <inkml:brush xml:id="br0">
      <inkml:brushProperty name="width" value="0.05" units="cm"/>
      <inkml:brushProperty name="height" value="0.05" units="cm"/>
    </inkml:brush>
  </inkml:definitions>
  <inkml:trace contextRef="#ctx0" brushRef="#br0">26 167 176,'0'0'0,"-1"0"440,1 1-472,-1-1-360,0 0 208,1 0 184,0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857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515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562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785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88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777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38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194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814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4"/>
        <p:cNvGrpSpPr/>
        <p:nvPr/>
      </p:nvGrpSpPr>
      <p:grpSpPr>
        <a:xfrm>
          <a:off x="0" y="0"/>
          <a:ext cx="0" cy="0"/>
          <a:chOff x="0" y="0"/>
          <a:chExt cx="0" cy="0"/>
        </a:xfrm>
      </p:grpSpPr>
      <p:sp>
        <p:nvSpPr>
          <p:cNvPr id="2455" name="Google Shape;2455;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6" name="Google Shape;2456;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289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indent="0">
              <a:buNone/>
            </a:pPr>
            <a:r>
              <a:rPr lang="zh-TW"/>
              <a:t>Calculate the percentage difference between selectedPeriodPercentageDifferenceList and the comparePeriodPercentageDifferencesList </a:t>
            </a:r>
            <a:r>
              <a:rPr lang="en-US" altLang="zh-TW"/>
              <a:t>within day range (default: 5)</a:t>
            </a:r>
            <a:r>
              <a:rPr lang="zh-TW"/>
              <a:t> (pd)</a:t>
            </a:r>
          </a:p>
          <a:p>
            <a:pPr marL="0" indent="0">
              <a:buNone/>
            </a:pPr>
            <a:endParaRPr lang="zh-TW"/>
          </a:p>
          <a:p>
            <a:pPr marL="0" indent="0">
              <a:buNone/>
            </a:pPr>
            <a:r>
              <a:rPr lang="en-US" altLang="zh-TW"/>
              <a:t>If</a:t>
            </a:r>
            <a:r>
              <a:rPr lang="zh-TW"/>
              <a:t> </a:t>
            </a:r>
            <a:r>
              <a:rPr lang="en-US" altLang="zh-TW"/>
              <a:t>all</a:t>
            </a:r>
            <a:r>
              <a:rPr lang="zh-TW"/>
              <a:t> pd (total: 5) &lt; Tolerence (default: 100%)</a:t>
            </a:r>
            <a:endParaRPr lang="en-US" altLang="zh-TW"/>
          </a:p>
          <a:p>
            <a:pPr marL="0" indent="0">
              <a:buNone/>
            </a:pPr>
            <a:r>
              <a:rPr lang="zh-TW"/>
              <a:t> comparisonResult = </a:t>
            </a:r>
            <a:r>
              <a:rPr lang="en-US" altLang="zh-TW"/>
              <a:t>c</a:t>
            </a:r>
            <a:r>
              <a:rPr lang="zh-TW"/>
              <a:t>omparePeriodPercentageDifferencesList</a:t>
            </a:r>
          </a:p>
          <a:p>
            <a:pPr marL="0" indent="0">
              <a:buNone/>
            </a:pPr>
            <a:r>
              <a:rPr lang="zh-TW"/>
              <a:t> Matching Trend ++</a:t>
            </a:r>
          </a:p>
          <a:p>
            <a:pPr marL="0" indent="0">
              <a:buNone/>
            </a:pPr>
            <a:r>
              <a:rPr lang="zh-TW"/>
              <a:t> add comparisonResult to matchPercentageDifferenceListList</a:t>
            </a:r>
            <a:br>
              <a:rPr lang="zh-TW"/>
            </a:br>
            <a:br>
              <a:rPr lang="zh-TW"/>
            </a:br>
            <a:r>
              <a:rPr lang="zh-TW"/>
              <a:t>Reference only</a:t>
            </a:r>
          </a:p>
        </p:txBody>
      </p:sp>
    </p:spTree>
    <p:extLst>
      <p:ext uri="{BB962C8B-B14F-4D97-AF65-F5344CB8AC3E}">
        <p14:creationId xmlns:p14="http://schemas.microsoft.com/office/powerpoint/2010/main" val="3882210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613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644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018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556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6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83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608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b47398cd52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b47398cd52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12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96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796ebedc0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796ebedc0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796ebedc0f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796ebedc0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796ebedc0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796ebedc0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9"/>
        <p:cNvGrpSpPr/>
        <p:nvPr/>
      </p:nvGrpSpPr>
      <p:grpSpPr>
        <a:xfrm>
          <a:off x="0" y="0"/>
          <a:ext cx="0" cy="0"/>
          <a:chOff x="0" y="0"/>
          <a:chExt cx="0" cy="0"/>
        </a:xfrm>
      </p:grpSpPr>
      <p:sp>
        <p:nvSpPr>
          <p:cNvPr id="5310" name="Google Shape;5310;g85066482e2_0_24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1" name="Google Shape;5311;g85066482e2_0_24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35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4450" y="2571750"/>
            <a:ext cx="9308100" cy="258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3" name="Google Shape;13;p2"/>
            <p:cNvCxnSpPr/>
            <p:nvPr/>
          </p:nvCxnSpPr>
          <p:spPr>
            <a:xfrm>
              <a:off x="9044125" y="2571750"/>
              <a:ext cx="0" cy="2481600"/>
            </a:xfrm>
            <a:prstGeom prst="straightConnector1">
              <a:avLst/>
            </a:prstGeom>
            <a:noFill/>
            <a:ln w="19050" cap="flat" cmpd="sng">
              <a:solidFill>
                <a:schemeClr val="lt1"/>
              </a:solidFill>
              <a:prstDash val="solid"/>
              <a:round/>
              <a:headEnd type="none" w="med" len="med"/>
              <a:tailEnd type="none" w="med" len="med"/>
            </a:ln>
          </p:spPr>
        </p:cxnSp>
        <p:cxnSp>
          <p:nvCxnSpPr>
            <p:cNvPr id="14" name="Google Shape;14;p2"/>
            <p:cNvCxnSpPr/>
            <p:nvPr/>
          </p:nvCxnSpPr>
          <p:spPr>
            <a:xfrm>
              <a:off x="103225" y="5053350"/>
              <a:ext cx="8940900" cy="0"/>
            </a:xfrm>
            <a:prstGeom prst="straightConnector1">
              <a:avLst/>
            </a:prstGeom>
            <a:noFill/>
            <a:ln w="19050" cap="flat" cmpd="sng">
              <a:solidFill>
                <a:schemeClr val="lt1"/>
              </a:solidFill>
              <a:prstDash val="solid"/>
              <a:round/>
              <a:headEnd type="none" w="med" len="med"/>
              <a:tailEnd type="none" w="med" len="med"/>
            </a:ln>
          </p:spPr>
        </p:cxnSp>
      </p:grpSp>
      <p:sp>
        <p:nvSpPr>
          <p:cNvPr id="15" name="Google Shape;15;p2"/>
          <p:cNvSpPr txBox="1"/>
          <p:nvPr/>
        </p:nvSpPr>
        <p:spPr>
          <a:xfrm>
            <a:off x="4697175" y="1320225"/>
            <a:ext cx="3616800" cy="178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1200">
              <a:latin typeface="Roboto Slab Light"/>
              <a:ea typeface="Roboto Slab Light"/>
              <a:cs typeface="Roboto Slab Light"/>
              <a:sym typeface="Roboto Slab Light"/>
            </a:endParaRPr>
          </a:p>
        </p:txBody>
      </p:sp>
      <p:sp>
        <p:nvSpPr>
          <p:cNvPr id="17" name="Google Shape;17;p2"/>
          <p:cNvSpPr txBox="1">
            <a:spLocks noGrp="1"/>
          </p:cNvSpPr>
          <p:nvPr>
            <p:ph type="ctrTitle"/>
          </p:nvPr>
        </p:nvSpPr>
        <p:spPr>
          <a:xfrm>
            <a:off x="2194775" y="1457250"/>
            <a:ext cx="4754400" cy="222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8" name="Google Shape;18;p2"/>
          <p:cNvSpPr txBox="1">
            <a:spLocks noGrp="1"/>
          </p:cNvSpPr>
          <p:nvPr>
            <p:ph type="subTitle" idx="1"/>
          </p:nvPr>
        </p:nvSpPr>
        <p:spPr>
          <a:xfrm>
            <a:off x="2364775" y="3681600"/>
            <a:ext cx="4417800" cy="36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9">
  <p:cSld name="TITLE_ONLY_1_1_1">
    <p:bg>
      <p:bgPr>
        <a:solidFill>
          <a:schemeClr val="lt1"/>
        </a:solidFill>
        <a:effectLst/>
      </p:bgPr>
    </p:bg>
    <p:spTree>
      <p:nvGrpSpPr>
        <p:cNvPr id="1" name="Shape 208"/>
        <p:cNvGrpSpPr/>
        <p:nvPr/>
      </p:nvGrpSpPr>
      <p:grpSpPr>
        <a:xfrm>
          <a:off x="0" y="0"/>
          <a:ext cx="0" cy="0"/>
          <a:chOff x="0" y="0"/>
          <a:chExt cx="0" cy="0"/>
        </a:xfrm>
      </p:grpSpPr>
      <p:sp>
        <p:nvSpPr>
          <p:cNvPr id="209" name="Google Shape;209;p3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txBox="1">
            <a:spLocks noGrp="1"/>
          </p:cNvSpPr>
          <p:nvPr>
            <p:ph type="title"/>
          </p:nvPr>
        </p:nvSpPr>
        <p:spPr>
          <a:xfrm>
            <a:off x="713227" y="310900"/>
            <a:ext cx="31767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 9">
  <p:cSld name="CUSTOM_2_1_1">
    <p:spTree>
      <p:nvGrpSpPr>
        <p:cNvPr id="1" name="Shape 387"/>
        <p:cNvGrpSpPr/>
        <p:nvPr/>
      </p:nvGrpSpPr>
      <p:grpSpPr>
        <a:xfrm>
          <a:off x="0" y="0"/>
          <a:ext cx="0" cy="0"/>
          <a:chOff x="0" y="0"/>
          <a:chExt cx="0" cy="0"/>
        </a:xfrm>
      </p:grpSpPr>
      <p:sp>
        <p:nvSpPr>
          <p:cNvPr id="388" name="Google Shape;388;p5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5"/>
          <p:cNvSpPr/>
          <p:nvPr/>
        </p:nvSpPr>
        <p:spPr>
          <a:xfrm>
            <a:off x="0" y="2565177"/>
            <a:ext cx="9144000" cy="257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390" name="Google Shape;390;p55"/>
          <p:cNvGrpSpPr/>
          <p:nvPr/>
        </p:nvGrpSpPr>
        <p:grpSpPr>
          <a:xfrm>
            <a:off x="101550" y="2565175"/>
            <a:ext cx="8941926" cy="2472300"/>
            <a:chOff x="101550" y="2565175"/>
            <a:chExt cx="8941926" cy="2472300"/>
          </a:xfrm>
        </p:grpSpPr>
        <p:cxnSp>
          <p:nvCxnSpPr>
            <p:cNvPr id="391" name="Google Shape;391;p55"/>
            <p:cNvCxnSpPr/>
            <p:nvPr/>
          </p:nvCxnSpPr>
          <p:spPr>
            <a:xfrm>
              <a:off x="102576" y="5037300"/>
              <a:ext cx="8940900" cy="0"/>
            </a:xfrm>
            <a:prstGeom prst="straightConnector1">
              <a:avLst/>
            </a:prstGeom>
            <a:noFill/>
            <a:ln w="19050" cap="flat" cmpd="sng">
              <a:solidFill>
                <a:schemeClr val="lt1"/>
              </a:solidFill>
              <a:prstDash val="solid"/>
              <a:round/>
              <a:headEnd type="none" w="med" len="med"/>
              <a:tailEnd type="none" w="med" len="med"/>
            </a:ln>
          </p:spPr>
        </p:cxnSp>
        <p:cxnSp>
          <p:nvCxnSpPr>
            <p:cNvPr id="392" name="Google Shape;392;p55"/>
            <p:cNvCxnSpPr/>
            <p:nvPr/>
          </p:nvCxnSpPr>
          <p:spPr>
            <a:xfrm>
              <a:off x="9042450" y="2565175"/>
              <a:ext cx="0" cy="2472300"/>
            </a:xfrm>
            <a:prstGeom prst="straightConnector1">
              <a:avLst/>
            </a:prstGeom>
            <a:noFill/>
            <a:ln w="19050" cap="flat" cmpd="sng">
              <a:solidFill>
                <a:schemeClr val="lt1"/>
              </a:solidFill>
              <a:prstDash val="solid"/>
              <a:round/>
              <a:headEnd type="none" w="med" len="med"/>
              <a:tailEnd type="none" w="med" len="med"/>
            </a:ln>
          </p:spPr>
        </p:cxnSp>
        <p:cxnSp>
          <p:nvCxnSpPr>
            <p:cNvPr id="393" name="Google Shape;393;p55"/>
            <p:cNvCxnSpPr/>
            <p:nvPr/>
          </p:nvCxnSpPr>
          <p:spPr>
            <a:xfrm>
              <a:off x="101550" y="2565175"/>
              <a:ext cx="0" cy="2472300"/>
            </a:xfrm>
            <a:prstGeom prst="straightConnector1">
              <a:avLst/>
            </a:prstGeom>
            <a:noFill/>
            <a:ln w="19050" cap="flat" cmpd="sng">
              <a:solidFill>
                <a:schemeClr val="lt1"/>
              </a:solidFill>
              <a:prstDash val="solid"/>
              <a:round/>
              <a:headEnd type="none" w="med" len="med"/>
              <a:tailEnd type="none" w="med" len="med"/>
            </a:ln>
          </p:spPr>
        </p:cxnSp>
      </p:grpSp>
      <p:sp>
        <p:nvSpPr>
          <p:cNvPr id="394" name="Google Shape;394;p55"/>
          <p:cNvSpPr txBox="1">
            <a:spLocks noGrp="1"/>
          </p:cNvSpPr>
          <p:nvPr>
            <p:ph type="subTitle" idx="1"/>
          </p:nvPr>
        </p:nvSpPr>
        <p:spPr>
          <a:xfrm>
            <a:off x="656175" y="3176932"/>
            <a:ext cx="17631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95" name="Google Shape;395;p55"/>
          <p:cNvSpPr txBox="1">
            <a:spLocks noGrp="1"/>
          </p:cNvSpPr>
          <p:nvPr>
            <p:ph type="subTitle" idx="2"/>
          </p:nvPr>
        </p:nvSpPr>
        <p:spPr>
          <a:xfrm>
            <a:off x="2683325" y="3176932"/>
            <a:ext cx="1764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500">
                <a:solidFill>
                  <a:schemeClr val="lt2"/>
                </a:solidFill>
              </a:defRPr>
            </a:lvl2pPr>
            <a:lvl3pPr lvl="2" algn="ctr" rtl="0">
              <a:lnSpc>
                <a:spcPct val="100000"/>
              </a:lnSpc>
              <a:spcBef>
                <a:spcPts val="0"/>
              </a:spcBef>
              <a:spcAft>
                <a:spcPts val="0"/>
              </a:spcAft>
              <a:buNone/>
              <a:defRPr sz="1500">
                <a:solidFill>
                  <a:schemeClr val="lt2"/>
                </a:solidFill>
              </a:defRPr>
            </a:lvl3pPr>
            <a:lvl4pPr lvl="3" algn="ctr" rtl="0">
              <a:lnSpc>
                <a:spcPct val="100000"/>
              </a:lnSpc>
              <a:spcBef>
                <a:spcPts val="0"/>
              </a:spcBef>
              <a:spcAft>
                <a:spcPts val="0"/>
              </a:spcAft>
              <a:buNone/>
              <a:defRPr sz="1500">
                <a:solidFill>
                  <a:schemeClr val="lt2"/>
                </a:solidFill>
              </a:defRPr>
            </a:lvl4pPr>
            <a:lvl5pPr lvl="4" algn="ctr" rtl="0">
              <a:lnSpc>
                <a:spcPct val="100000"/>
              </a:lnSpc>
              <a:spcBef>
                <a:spcPts val="0"/>
              </a:spcBef>
              <a:spcAft>
                <a:spcPts val="0"/>
              </a:spcAft>
              <a:buNone/>
              <a:defRPr sz="1500">
                <a:solidFill>
                  <a:schemeClr val="lt2"/>
                </a:solidFill>
              </a:defRPr>
            </a:lvl5pPr>
            <a:lvl6pPr lvl="5" algn="ctr" rtl="0">
              <a:lnSpc>
                <a:spcPct val="100000"/>
              </a:lnSpc>
              <a:spcBef>
                <a:spcPts val="0"/>
              </a:spcBef>
              <a:spcAft>
                <a:spcPts val="0"/>
              </a:spcAft>
              <a:buNone/>
              <a:defRPr sz="1500">
                <a:solidFill>
                  <a:schemeClr val="lt2"/>
                </a:solidFill>
              </a:defRPr>
            </a:lvl6pPr>
            <a:lvl7pPr lvl="6" algn="ctr" rtl="0">
              <a:lnSpc>
                <a:spcPct val="100000"/>
              </a:lnSpc>
              <a:spcBef>
                <a:spcPts val="0"/>
              </a:spcBef>
              <a:spcAft>
                <a:spcPts val="0"/>
              </a:spcAft>
              <a:buNone/>
              <a:defRPr sz="1500">
                <a:solidFill>
                  <a:schemeClr val="lt2"/>
                </a:solidFill>
              </a:defRPr>
            </a:lvl7pPr>
            <a:lvl8pPr lvl="7" algn="ctr" rtl="0">
              <a:lnSpc>
                <a:spcPct val="100000"/>
              </a:lnSpc>
              <a:spcBef>
                <a:spcPts val="0"/>
              </a:spcBef>
              <a:spcAft>
                <a:spcPts val="0"/>
              </a:spcAft>
              <a:buNone/>
              <a:defRPr sz="1500">
                <a:solidFill>
                  <a:schemeClr val="lt2"/>
                </a:solidFill>
              </a:defRPr>
            </a:lvl8pPr>
            <a:lvl9pPr lvl="8" algn="ctr" rtl="0">
              <a:lnSpc>
                <a:spcPct val="100000"/>
              </a:lnSpc>
              <a:spcBef>
                <a:spcPts val="0"/>
              </a:spcBef>
              <a:spcAft>
                <a:spcPts val="0"/>
              </a:spcAft>
              <a:buNone/>
              <a:defRPr sz="1500">
                <a:solidFill>
                  <a:schemeClr val="lt2"/>
                </a:solidFill>
              </a:defRPr>
            </a:lvl9pPr>
          </a:lstStyle>
          <a:p>
            <a:endParaRPr/>
          </a:p>
        </p:txBody>
      </p:sp>
      <p:sp>
        <p:nvSpPr>
          <p:cNvPr id="396" name="Google Shape;396;p55"/>
          <p:cNvSpPr txBox="1">
            <a:spLocks noGrp="1"/>
          </p:cNvSpPr>
          <p:nvPr>
            <p:ph type="subTitle" idx="3"/>
          </p:nvPr>
        </p:nvSpPr>
        <p:spPr>
          <a:xfrm>
            <a:off x="6725625" y="3176932"/>
            <a:ext cx="1764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algn="ctr" rtl="0">
              <a:lnSpc>
                <a:spcPct val="100000"/>
              </a:lnSpc>
              <a:spcBef>
                <a:spcPts val="0"/>
              </a:spcBef>
              <a:spcAft>
                <a:spcPts val="0"/>
              </a:spcAft>
              <a:buNone/>
              <a:defRPr sz="1500">
                <a:solidFill>
                  <a:schemeClr val="lt2"/>
                </a:solidFill>
              </a:defRPr>
            </a:lvl2pPr>
            <a:lvl3pPr lvl="2" algn="ctr" rtl="0">
              <a:lnSpc>
                <a:spcPct val="100000"/>
              </a:lnSpc>
              <a:spcBef>
                <a:spcPts val="0"/>
              </a:spcBef>
              <a:spcAft>
                <a:spcPts val="0"/>
              </a:spcAft>
              <a:buNone/>
              <a:defRPr sz="1500">
                <a:solidFill>
                  <a:schemeClr val="lt2"/>
                </a:solidFill>
              </a:defRPr>
            </a:lvl3pPr>
            <a:lvl4pPr lvl="3" algn="ctr" rtl="0">
              <a:lnSpc>
                <a:spcPct val="100000"/>
              </a:lnSpc>
              <a:spcBef>
                <a:spcPts val="0"/>
              </a:spcBef>
              <a:spcAft>
                <a:spcPts val="0"/>
              </a:spcAft>
              <a:buNone/>
              <a:defRPr sz="1500">
                <a:solidFill>
                  <a:schemeClr val="lt2"/>
                </a:solidFill>
              </a:defRPr>
            </a:lvl4pPr>
            <a:lvl5pPr lvl="4" algn="ctr" rtl="0">
              <a:lnSpc>
                <a:spcPct val="100000"/>
              </a:lnSpc>
              <a:spcBef>
                <a:spcPts val="0"/>
              </a:spcBef>
              <a:spcAft>
                <a:spcPts val="0"/>
              </a:spcAft>
              <a:buNone/>
              <a:defRPr sz="1500">
                <a:solidFill>
                  <a:schemeClr val="lt2"/>
                </a:solidFill>
              </a:defRPr>
            </a:lvl5pPr>
            <a:lvl6pPr lvl="5" algn="ctr" rtl="0">
              <a:lnSpc>
                <a:spcPct val="100000"/>
              </a:lnSpc>
              <a:spcBef>
                <a:spcPts val="0"/>
              </a:spcBef>
              <a:spcAft>
                <a:spcPts val="0"/>
              </a:spcAft>
              <a:buNone/>
              <a:defRPr sz="1500">
                <a:solidFill>
                  <a:schemeClr val="lt2"/>
                </a:solidFill>
              </a:defRPr>
            </a:lvl6pPr>
            <a:lvl7pPr lvl="6" algn="ctr" rtl="0">
              <a:lnSpc>
                <a:spcPct val="100000"/>
              </a:lnSpc>
              <a:spcBef>
                <a:spcPts val="0"/>
              </a:spcBef>
              <a:spcAft>
                <a:spcPts val="0"/>
              </a:spcAft>
              <a:buNone/>
              <a:defRPr sz="1500">
                <a:solidFill>
                  <a:schemeClr val="lt2"/>
                </a:solidFill>
              </a:defRPr>
            </a:lvl7pPr>
            <a:lvl8pPr lvl="7" algn="ctr" rtl="0">
              <a:lnSpc>
                <a:spcPct val="100000"/>
              </a:lnSpc>
              <a:spcBef>
                <a:spcPts val="0"/>
              </a:spcBef>
              <a:spcAft>
                <a:spcPts val="0"/>
              </a:spcAft>
              <a:buNone/>
              <a:defRPr sz="1500">
                <a:solidFill>
                  <a:schemeClr val="lt2"/>
                </a:solidFill>
              </a:defRPr>
            </a:lvl8pPr>
            <a:lvl9pPr lvl="8" algn="ctr" rtl="0">
              <a:lnSpc>
                <a:spcPct val="100000"/>
              </a:lnSpc>
              <a:spcBef>
                <a:spcPts val="0"/>
              </a:spcBef>
              <a:spcAft>
                <a:spcPts val="0"/>
              </a:spcAft>
              <a:buNone/>
              <a:defRPr sz="1500">
                <a:solidFill>
                  <a:schemeClr val="lt2"/>
                </a:solidFill>
              </a:defRPr>
            </a:lvl9pPr>
          </a:lstStyle>
          <a:p>
            <a:endParaRPr/>
          </a:p>
        </p:txBody>
      </p:sp>
      <p:sp>
        <p:nvSpPr>
          <p:cNvPr id="397" name="Google Shape;397;p55"/>
          <p:cNvSpPr txBox="1">
            <a:spLocks noGrp="1"/>
          </p:cNvSpPr>
          <p:nvPr>
            <p:ph type="subTitle" idx="4"/>
          </p:nvPr>
        </p:nvSpPr>
        <p:spPr>
          <a:xfrm>
            <a:off x="4710283" y="3176932"/>
            <a:ext cx="17649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398" name="Google Shape;398;p55"/>
          <p:cNvSpPr txBox="1">
            <a:spLocks noGrp="1"/>
          </p:cNvSpPr>
          <p:nvPr>
            <p:ph type="title"/>
          </p:nvPr>
        </p:nvSpPr>
        <p:spPr>
          <a:xfrm>
            <a:off x="1782363" y="321150"/>
            <a:ext cx="5580300" cy="63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_1_1_1_1">
    <p:bg>
      <p:bgPr>
        <a:solidFill>
          <a:schemeClr val="dk1"/>
        </a:solidFill>
        <a:effectLst/>
      </p:bgPr>
    </p:bg>
    <p:spTree>
      <p:nvGrpSpPr>
        <p:cNvPr id="1"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2_2_1_1">
    <p:spTree>
      <p:nvGrpSpPr>
        <p:cNvPr id="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1"/>
          <p:cNvSpPr txBox="1">
            <a:spLocks noGrp="1"/>
          </p:cNvSpPr>
          <p:nvPr>
            <p:ph type="subTitle" idx="1"/>
          </p:nvPr>
        </p:nvSpPr>
        <p:spPr>
          <a:xfrm>
            <a:off x="2844037"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4" name="Google Shape;444;p61"/>
          <p:cNvSpPr txBox="1">
            <a:spLocks noGrp="1"/>
          </p:cNvSpPr>
          <p:nvPr>
            <p:ph type="subTitle" idx="2"/>
          </p:nvPr>
        </p:nvSpPr>
        <p:spPr>
          <a:xfrm>
            <a:off x="766875" y="2110195"/>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5" name="Google Shape;445;p61"/>
          <p:cNvSpPr txBox="1">
            <a:spLocks noGrp="1"/>
          </p:cNvSpPr>
          <p:nvPr>
            <p:ph type="subTitle" idx="3"/>
          </p:nvPr>
        </p:nvSpPr>
        <p:spPr>
          <a:xfrm>
            <a:off x="766887" y="1738347"/>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6" name="Google Shape;446;p61"/>
          <p:cNvSpPr txBox="1">
            <a:spLocks noGrp="1"/>
          </p:cNvSpPr>
          <p:nvPr>
            <p:ph type="subTitle" idx="4"/>
          </p:nvPr>
        </p:nvSpPr>
        <p:spPr>
          <a:xfrm>
            <a:off x="2844025" y="2109968"/>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7" name="Google Shape;447;p61"/>
          <p:cNvSpPr txBox="1">
            <a:spLocks noGrp="1"/>
          </p:cNvSpPr>
          <p:nvPr>
            <p:ph type="subTitle" idx="5"/>
          </p:nvPr>
        </p:nvSpPr>
        <p:spPr>
          <a:xfrm>
            <a:off x="4919363" y="17383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8" name="Google Shape;448;p61"/>
          <p:cNvSpPr txBox="1">
            <a:spLocks noGrp="1"/>
          </p:cNvSpPr>
          <p:nvPr>
            <p:ph type="subTitle" idx="6"/>
          </p:nvPr>
        </p:nvSpPr>
        <p:spPr>
          <a:xfrm>
            <a:off x="6996513" y="2107626"/>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9" name="Google Shape;449;p61"/>
          <p:cNvSpPr txBox="1">
            <a:spLocks noGrp="1"/>
          </p:cNvSpPr>
          <p:nvPr>
            <p:ph type="subTitle" idx="7"/>
          </p:nvPr>
        </p:nvSpPr>
        <p:spPr>
          <a:xfrm>
            <a:off x="6996513"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50" name="Google Shape;450;p61"/>
          <p:cNvSpPr txBox="1">
            <a:spLocks noGrp="1"/>
          </p:cNvSpPr>
          <p:nvPr>
            <p:ph type="subTitle" idx="8"/>
          </p:nvPr>
        </p:nvSpPr>
        <p:spPr>
          <a:xfrm>
            <a:off x="4919363" y="2109457"/>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40"/>
        <p:cNvGrpSpPr/>
        <p:nvPr/>
      </p:nvGrpSpPr>
      <p:grpSpPr>
        <a:xfrm>
          <a:off x="0" y="0"/>
          <a:ext cx="0" cy="0"/>
          <a:chOff x="0" y="0"/>
          <a:chExt cx="0" cy="0"/>
        </a:xfrm>
      </p:grpSpPr>
      <p:sp>
        <p:nvSpPr>
          <p:cNvPr id="741" name="Google Shape;74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2" name="Google Shape;742;p16"/>
          <p:cNvSpPr txBox="1">
            <a:spLocks noGrp="1"/>
          </p:cNvSpPr>
          <p:nvPr>
            <p:ph type="body" idx="1"/>
          </p:nvPr>
        </p:nvSpPr>
        <p:spPr>
          <a:xfrm>
            <a:off x="1084800" y="1301850"/>
            <a:ext cx="6974400" cy="27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Work Sans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743" name="Google Shape;743;p16"/>
          <p:cNvGrpSpPr/>
          <p:nvPr/>
        </p:nvGrpSpPr>
        <p:grpSpPr>
          <a:xfrm flipH="1">
            <a:off x="-3270" y="4582266"/>
            <a:ext cx="9150543" cy="352830"/>
            <a:chOff x="-3270" y="4582266"/>
            <a:chExt cx="9150543" cy="352830"/>
          </a:xfrm>
        </p:grpSpPr>
        <p:sp>
          <p:nvSpPr>
            <p:cNvPr id="744" name="Google Shape;744;p16"/>
            <p:cNvSpPr/>
            <p:nvPr/>
          </p:nvSpPr>
          <p:spPr>
            <a:xfrm>
              <a:off x="3678582" y="4697909"/>
              <a:ext cx="85283" cy="237129"/>
            </a:xfrm>
            <a:custGeom>
              <a:avLst/>
              <a:gdLst/>
              <a:ahLst/>
              <a:cxnLst/>
              <a:rect l="l" t="t" r="r" b="b"/>
              <a:pathLst>
                <a:path w="1284" h="12754" extrusionOk="0">
                  <a:moveTo>
                    <a:pt x="161" y="0"/>
                  </a:moveTo>
                  <a:cubicBezTo>
                    <a:pt x="72" y="0"/>
                    <a:pt x="0" y="171"/>
                    <a:pt x="0" y="383"/>
                  </a:cubicBezTo>
                  <a:lnTo>
                    <a:pt x="0" y="12659"/>
                  </a:lnTo>
                  <a:cubicBezTo>
                    <a:pt x="0" y="12730"/>
                    <a:pt x="8" y="12754"/>
                    <a:pt x="22" y="12754"/>
                  </a:cubicBezTo>
                  <a:cubicBezTo>
                    <a:pt x="50" y="12754"/>
                    <a:pt x="102" y="12659"/>
                    <a:pt x="161" y="12659"/>
                  </a:cubicBezTo>
                  <a:lnTo>
                    <a:pt x="1124" y="12659"/>
                  </a:lnTo>
                  <a:cubicBezTo>
                    <a:pt x="1183" y="12659"/>
                    <a:pt x="1234" y="12754"/>
                    <a:pt x="1262" y="12754"/>
                  </a:cubicBezTo>
                  <a:cubicBezTo>
                    <a:pt x="1275" y="12754"/>
                    <a:pt x="1283" y="12730"/>
                    <a:pt x="1283" y="12659"/>
                  </a:cubicBezTo>
                  <a:lnTo>
                    <a:pt x="1283" y="383"/>
                  </a:lnTo>
                  <a:cubicBezTo>
                    <a:pt x="1283"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3819194" y="4803775"/>
              <a:ext cx="67018" cy="131263"/>
            </a:xfrm>
            <a:custGeom>
              <a:avLst/>
              <a:gdLst/>
              <a:ahLst/>
              <a:cxnLst/>
              <a:rect l="l" t="t" r="r" b="b"/>
              <a:pathLst>
                <a:path w="1009" h="7060" extrusionOk="0">
                  <a:moveTo>
                    <a:pt x="160" y="0"/>
                  </a:moveTo>
                  <a:cubicBezTo>
                    <a:pt x="72" y="0"/>
                    <a:pt x="1" y="171"/>
                    <a:pt x="1" y="384"/>
                  </a:cubicBezTo>
                  <a:lnTo>
                    <a:pt x="1" y="6965"/>
                  </a:lnTo>
                  <a:cubicBezTo>
                    <a:pt x="1" y="7036"/>
                    <a:pt x="9" y="7060"/>
                    <a:pt x="22" y="7060"/>
                  </a:cubicBezTo>
                  <a:cubicBezTo>
                    <a:pt x="50" y="7060"/>
                    <a:pt x="101" y="6965"/>
                    <a:pt x="160" y="6965"/>
                  </a:cubicBezTo>
                  <a:lnTo>
                    <a:pt x="848" y="6965"/>
                  </a:lnTo>
                  <a:cubicBezTo>
                    <a:pt x="908" y="6965"/>
                    <a:pt x="959" y="7060"/>
                    <a:pt x="987" y="7060"/>
                  </a:cubicBezTo>
                  <a:cubicBezTo>
                    <a:pt x="1001" y="7060"/>
                    <a:pt x="1009" y="7036"/>
                    <a:pt x="1009" y="6965"/>
                  </a:cubicBezTo>
                  <a:lnTo>
                    <a:pt x="1009" y="384"/>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3953362" y="4844920"/>
              <a:ext cx="61704" cy="90118"/>
            </a:xfrm>
            <a:custGeom>
              <a:avLst/>
              <a:gdLst/>
              <a:ahLst/>
              <a:cxnLst/>
              <a:rect l="l" t="t" r="r" b="b"/>
              <a:pathLst>
                <a:path w="929" h="4847" extrusionOk="0">
                  <a:moveTo>
                    <a:pt x="162" y="0"/>
                  </a:moveTo>
                  <a:cubicBezTo>
                    <a:pt x="74" y="0"/>
                    <a:pt x="1" y="171"/>
                    <a:pt x="1" y="383"/>
                  </a:cubicBezTo>
                  <a:lnTo>
                    <a:pt x="1" y="4752"/>
                  </a:lnTo>
                  <a:cubicBezTo>
                    <a:pt x="1" y="4823"/>
                    <a:pt x="9" y="4847"/>
                    <a:pt x="23" y="4847"/>
                  </a:cubicBezTo>
                  <a:cubicBezTo>
                    <a:pt x="51" y="4847"/>
                    <a:pt x="104" y="4752"/>
                    <a:pt x="162" y="4752"/>
                  </a:cubicBezTo>
                  <a:lnTo>
                    <a:pt x="767" y="4752"/>
                  </a:lnTo>
                  <a:cubicBezTo>
                    <a:pt x="826" y="4752"/>
                    <a:pt x="877" y="4847"/>
                    <a:pt x="905" y="4847"/>
                  </a:cubicBezTo>
                  <a:cubicBezTo>
                    <a:pt x="919" y="4847"/>
                    <a:pt x="927" y="4823"/>
                    <a:pt x="927" y="4752"/>
                  </a:cubicBezTo>
                  <a:lnTo>
                    <a:pt x="929" y="383"/>
                  </a:lnTo>
                  <a:cubicBezTo>
                    <a:pt x="929" y="171"/>
                    <a:pt x="857"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4082229" y="4815870"/>
              <a:ext cx="67000" cy="119163"/>
            </a:xfrm>
            <a:custGeom>
              <a:avLst/>
              <a:gdLst/>
              <a:ahLst/>
              <a:cxnLst/>
              <a:rect l="l" t="t" r="r" b="b"/>
              <a:pathLst>
                <a:path w="1009"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49" y="10397"/>
                  </a:lnTo>
                  <a:cubicBezTo>
                    <a:pt x="908" y="10397"/>
                    <a:pt x="959" y="10492"/>
                    <a:pt x="987" y="10492"/>
                  </a:cubicBezTo>
                  <a:cubicBezTo>
                    <a:pt x="1001" y="10492"/>
                    <a:pt x="1009" y="10468"/>
                    <a:pt x="1009" y="10397"/>
                  </a:cubicBezTo>
                  <a:lnTo>
                    <a:pt x="1009" y="384"/>
                  </a:lnTo>
                  <a:cubicBezTo>
                    <a:pt x="1009" y="171"/>
                    <a:pt x="937" y="0"/>
                    <a:pt x="8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4213728" y="4815879"/>
              <a:ext cx="67084" cy="119159"/>
            </a:xfrm>
            <a:custGeom>
              <a:avLst/>
              <a:gdLst/>
              <a:ahLst/>
              <a:cxnLst/>
              <a:rect l="l" t="t" r="r" b="b"/>
              <a:pathLst>
                <a:path w="1010"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4345240" y="4831590"/>
              <a:ext cx="67084" cy="103449"/>
            </a:xfrm>
            <a:custGeom>
              <a:avLst/>
              <a:gdLst/>
              <a:ahLst/>
              <a:cxnLst/>
              <a:rect l="l" t="t" r="r" b="b"/>
              <a:pathLst>
                <a:path w="1010" h="5564" extrusionOk="0">
                  <a:moveTo>
                    <a:pt x="162" y="0"/>
                  </a:moveTo>
                  <a:cubicBezTo>
                    <a:pt x="72"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4475888"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4" y="9149"/>
                    <a:pt x="162" y="9149"/>
                  </a:cubicBezTo>
                  <a:lnTo>
                    <a:pt x="875" y="9149"/>
                  </a:lnTo>
                  <a:cubicBezTo>
                    <a:pt x="935" y="9149"/>
                    <a:pt x="987" y="9244"/>
                    <a:pt x="1015" y="9244"/>
                  </a:cubicBezTo>
                  <a:cubicBezTo>
                    <a:pt x="1029" y="9244"/>
                    <a:pt x="1037" y="9220"/>
                    <a:pt x="1037" y="9149"/>
                  </a:cubicBezTo>
                  <a:lnTo>
                    <a:pt x="1037" y="386"/>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4604743" y="4740877"/>
              <a:ext cx="74258" cy="194161"/>
            </a:xfrm>
            <a:custGeom>
              <a:avLst/>
              <a:gdLst/>
              <a:ahLst/>
              <a:cxnLst/>
              <a:rect l="l" t="t" r="r" b="b"/>
              <a:pathLst>
                <a:path w="1118" h="10443" extrusionOk="0">
                  <a:moveTo>
                    <a:pt x="162" y="1"/>
                  </a:moveTo>
                  <a:cubicBezTo>
                    <a:pt x="72" y="1"/>
                    <a:pt x="1" y="171"/>
                    <a:pt x="1" y="384"/>
                  </a:cubicBezTo>
                  <a:lnTo>
                    <a:pt x="1" y="10348"/>
                  </a:lnTo>
                  <a:cubicBezTo>
                    <a:pt x="1" y="10419"/>
                    <a:pt x="9" y="10443"/>
                    <a:pt x="22" y="10443"/>
                  </a:cubicBezTo>
                  <a:cubicBezTo>
                    <a:pt x="50" y="10443"/>
                    <a:pt x="102" y="10348"/>
                    <a:pt x="162" y="10348"/>
                  </a:cubicBezTo>
                  <a:lnTo>
                    <a:pt x="958" y="10348"/>
                  </a:lnTo>
                  <a:cubicBezTo>
                    <a:pt x="1016" y="10348"/>
                    <a:pt x="1068" y="10443"/>
                    <a:pt x="1095" y="10443"/>
                  </a:cubicBezTo>
                  <a:cubicBezTo>
                    <a:pt x="1109" y="10443"/>
                    <a:pt x="1117" y="10419"/>
                    <a:pt x="1117" y="10348"/>
                  </a:cubicBezTo>
                  <a:lnTo>
                    <a:pt x="1117" y="384"/>
                  </a:lnTo>
                  <a:cubicBezTo>
                    <a:pt x="1117" y="171"/>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4734454" y="4697897"/>
              <a:ext cx="77850" cy="237163"/>
            </a:xfrm>
            <a:custGeom>
              <a:avLst/>
              <a:gdLst/>
              <a:ahLst/>
              <a:cxnLst/>
              <a:rect l="l" t="t" r="r" b="b"/>
              <a:pathLst>
                <a:path w="1172" h="17805" extrusionOk="0">
                  <a:moveTo>
                    <a:pt x="161" y="0"/>
                  </a:moveTo>
                  <a:cubicBezTo>
                    <a:pt x="72" y="0"/>
                    <a:pt x="0" y="173"/>
                    <a:pt x="0" y="385"/>
                  </a:cubicBezTo>
                  <a:lnTo>
                    <a:pt x="0" y="17710"/>
                  </a:lnTo>
                  <a:cubicBezTo>
                    <a:pt x="0" y="17781"/>
                    <a:pt x="8" y="17804"/>
                    <a:pt x="22" y="17804"/>
                  </a:cubicBezTo>
                  <a:cubicBezTo>
                    <a:pt x="50" y="17804"/>
                    <a:pt x="102" y="17710"/>
                    <a:pt x="161" y="17710"/>
                  </a:cubicBezTo>
                  <a:lnTo>
                    <a:pt x="1012" y="17710"/>
                  </a:lnTo>
                  <a:cubicBezTo>
                    <a:pt x="1071" y="17710"/>
                    <a:pt x="1122" y="17804"/>
                    <a:pt x="1150" y="17804"/>
                  </a:cubicBezTo>
                  <a:cubicBezTo>
                    <a:pt x="1164" y="17804"/>
                    <a:pt x="1172" y="17781"/>
                    <a:pt x="1172" y="17710"/>
                  </a:cubicBezTo>
                  <a:lnTo>
                    <a:pt x="1172" y="385"/>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4869626" y="4773469"/>
              <a:ext cx="70671" cy="161569"/>
            </a:xfrm>
            <a:custGeom>
              <a:avLst/>
              <a:gdLst/>
              <a:ahLst/>
              <a:cxnLst/>
              <a:rect l="l" t="t" r="r" b="b"/>
              <a:pathLst>
                <a:path w="1064" h="8690" extrusionOk="0">
                  <a:moveTo>
                    <a:pt x="161" y="1"/>
                  </a:moveTo>
                  <a:cubicBezTo>
                    <a:pt x="72" y="1"/>
                    <a:pt x="0" y="173"/>
                    <a:pt x="0" y="384"/>
                  </a:cubicBezTo>
                  <a:lnTo>
                    <a:pt x="0" y="8595"/>
                  </a:lnTo>
                  <a:cubicBezTo>
                    <a:pt x="0" y="8666"/>
                    <a:pt x="8" y="8690"/>
                    <a:pt x="22" y="8690"/>
                  </a:cubicBezTo>
                  <a:cubicBezTo>
                    <a:pt x="50" y="8690"/>
                    <a:pt x="102" y="8595"/>
                    <a:pt x="161" y="8595"/>
                  </a:cubicBezTo>
                  <a:lnTo>
                    <a:pt x="902" y="8595"/>
                  </a:lnTo>
                  <a:cubicBezTo>
                    <a:pt x="961" y="8595"/>
                    <a:pt x="1013" y="8690"/>
                    <a:pt x="1041" y="8690"/>
                  </a:cubicBezTo>
                  <a:cubicBezTo>
                    <a:pt x="1055" y="8690"/>
                    <a:pt x="1063" y="8666"/>
                    <a:pt x="1063" y="8595"/>
                  </a:cubicBezTo>
                  <a:lnTo>
                    <a:pt x="1063" y="384"/>
                  </a:lnTo>
                  <a:cubicBezTo>
                    <a:pt x="1063"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4997551" y="4768635"/>
              <a:ext cx="77778" cy="166403"/>
            </a:xfrm>
            <a:custGeom>
              <a:avLst/>
              <a:gdLst/>
              <a:ahLst/>
              <a:cxnLst/>
              <a:rect l="l" t="t" r="r" b="b"/>
              <a:pathLst>
                <a:path w="1171" h="8950" extrusionOk="0">
                  <a:moveTo>
                    <a:pt x="160" y="0"/>
                  </a:moveTo>
                  <a:cubicBezTo>
                    <a:pt x="72" y="0"/>
                    <a:pt x="1" y="173"/>
                    <a:pt x="1" y="383"/>
                  </a:cubicBezTo>
                  <a:lnTo>
                    <a:pt x="1" y="8855"/>
                  </a:lnTo>
                  <a:cubicBezTo>
                    <a:pt x="1" y="8926"/>
                    <a:pt x="9" y="8950"/>
                    <a:pt x="23" y="8950"/>
                  </a:cubicBezTo>
                  <a:cubicBezTo>
                    <a:pt x="50" y="8950"/>
                    <a:pt x="102" y="8855"/>
                    <a:pt x="160" y="8855"/>
                  </a:cubicBezTo>
                  <a:lnTo>
                    <a:pt x="1009" y="8855"/>
                  </a:lnTo>
                  <a:cubicBezTo>
                    <a:pt x="1069" y="8855"/>
                    <a:pt x="1121" y="8950"/>
                    <a:pt x="1149" y="8950"/>
                  </a:cubicBezTo>
                  <a:cubicBezTo>
                    <a:pt x="1163" y="8950"/>
                    <a:pt x="1171" y="8926"/>
                    <a:pt x="1171" y="8855"/>
                  </a:cubicBezTo>
                  <a:lnTo>
                    <a:pt x="1171" y="383"/>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5130922"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4" y="4167"/>
                    <a:pt x="1066" y="4262"/>
                    <a:pt x="1095" y="4262"/>
                  </a:cubicBezTo>
                  <a:cubicBezTo>
                    <a:pt x="1109" y="4262"/>
                    <a:pt x="1117" y="4238"/>
                    <a:pt x="1117" y="4167"/>
                  </a:cubicBezTo>
                  <a:lnTo>
                    <a:pt x="1117" y="385"/>
                  </a:lnTo>
                  <a:cubicBezTo>
                    <a:pt x="1117" y="172"/>
                    <a:pt x="1044"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5265079" y="4604034"/>
              <a:ext cx="68901" cy="331035"/>
            </a:xfrm>
            <a:custGeom>
              <a:avLst/>
              <a:gdLst/>
              <a:ahLst/>
              <a:cxnLst/>
              <a:rect l="l" t="t" r="r" b="b"/>
              <a:pathLst>
                <a:path w="1037" h="9992" extrusionOk="0">
                  <a:moveTo>
                    <a:pt x="160" y="1"/>
                  </a:moveTo>
                  <a:cubicBezTo>
                    <a:pt x="72" y="1"/>
                    <a:pt x="1" y="171"/>
                    <a:pt x="1" y="384"/>
                  </a:cubicBezTo>
                  <a:lnTo>
                    <a:pt x="1" y="9897"/>
                  </a:lnTo>
                  <a:cubicBezTo>
                    <a:pt x="1" y="9968"/>
                    <a:pt x="9" y="9992"/>
                    <a:pt x="23" y="9992"/>
                  </a:cubicBezTo>
                  <a:cubicBezTo>
                    <a:pt x="50" y="9992"/>
                    <a:pt x="102" y="9897"/>
                    <a:pt x="160" y="9897"/>
                  </a:cubicBezTo>
                  <a:lnTo>
                    <a:pt x="875" y="9897"/>
                  </a:lnTo>
                  <a:cubicBezTo>
                    <a:pt x="934" y="9897"/>
                    <a:pt x="986" y="9992"/>
                    <a:pt x="1014" y="9992"/>
                  </a:cubicBezTo>
                  <a:cubicBezTo>
                    <a:pt x="1029" y="9992"/>
                    <a:pt x="1037" y="9968"/>
                    <a:pt x="1037" y="9897"/>
                  </a:cubicBezTo>
                  <a:lnTo>
                    <a:pt x="1037" y="384"/>
                  </a:lnTo>
                  <a:cubicBezTo>
                    <a:pt x="1037" y="171"/>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109277" y="4803738"/>
              <a:ext cx="67084" cy="131300"/>
            </a:xfrm>
            <a:custGeom>
              <a:avLst/>
              <a:gdLst/>
              <a:ahLst/>
              <a:cxnLst/>
              <a:rect l="l" t="t" r="r" b="b"/>
              <a:pathLst>
                <a:path w="1010" h="7062" extrusionOk="0">
                  <a:moveTo>
                    <a:pt x="162" y="1"/>
                  </a:moveTo>
                  <a:cubicBezTo>
                    <a:pt x="72" y="1"/>
                    <a:pt x="1" y="173"/>
                    <a:pt x="1" y="384"/>
                  </a:cubicBezTo>
                  <a:lnTo>
                    <a:pt x="1" y="6967"/>
                  </a:lnTo>
                  <a:cubicBezTo>
                    <a:pt x="1" y="7038"/>
                    <a:pt x="9" y="7062"/>
                    <a:pt x="23" y="7062"/>
                  </a:cubicBezTo>
                  <a:cubicBezTo>
                    <a:pt x="51" y="7062"/>
                    <a:pt x="103" y="6967"/>
                    <a:pt x="162" y="6967"/>
                  </a:cubicBezTo>
                  <a:lnTo>
                    <a:pt x="850" y="6967"/>
                  </a:lnTo>
                  <a:cubicBezTo>
                    <a:pt x="908" y="6967"/>
                    <a:pt x="960" y="7062"/>
                    <a:pt x="987" y="7062"/>
                  </a:cubicBezTo>
                  <a:cubicBezTo>
                    <a:pt x="1001" y="7062"/>
                    <a:pt x="1009" y="7038"/>
                    <a:pt x="1009" y="6967"/>
                  </a:cubicBezTo>
                  <a:lnTo>
                    <a:pt x="1009" y="384"/>
                  </a:lnTo>
                  <a:cubicBezTo>
                    <a:pt x="1009" y="173"/>
                    <a:pt x="938"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243578"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372433"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8" y="10492"/>
                    <a:pt x="22" y="10492"/>
                  </a:cubicBezTo>
                  <a:cubicBezTo>
                    <a:pt x="50" y="10492"/>
                    <a:pt x="101" y="10397"/>
                    <a:pt x="160" y="10397"/>
                  </a:cubicBezTo>
                  <a:lnTo>
                    <a:pt x="848" y="10397"/>
                  </a:lnTo>
                  <a:cubicBezTo>
                    <a:pt x="907" y="10397"/>
                    <a:pt x="959"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503945" y="4815842"/>
              <a:ext cx="67018" cy="119197"/>
            </a:xfrm>
            <a:custGeom>
              <a:avLst/>
              <a:gdLst/>
              <a:ahLst/>
              <a:cxnLst/>
              <a:rect l="l" t="t" r="r" b="b"/>
              <a:pathLst>
                <a:path w="1009" h="6411" extrusionOk="0">
                  <a:moveTo>
                    <a:pt x="160" y="0"/>
                  </a:moveTo>
                  <a:cubicBezTo>
                    <a:pt x="72" y="0"/>
                    <a:pt x="1" y="173"/>
                    <a:pt x="1" y="384"/>
                  </a:cubicBezTo>
                  <a:lnTo>
                    <a:pt x="1" y="6316"/>
                  </a:lnTo>
                  <a:cubicBezTo>
                    <a:pt x="1" y="6387"/>
                    <a:pt x="9" y="6411"/>
                    <a:pt x="22" y="6411"/>
                  </a:cubicBezTo>
                  <a:cubicBezTo>
                    <a:pt x="50" y="6411"/>
                    <a:pt x="101" y="6316"/>
                    <a:pt x="160" y="6316"/>
                  </a:cubicBezTo>
                  <a:lnTo>
                    <a:pt x="848" y="6316"/>
                  </a:lnTo>
                  <a:cubicBezTo>
                    <a:pt x="907" y="6316"/>
                    <a:pt x="959" y="6411"/>
                    <a:pt x="987" y="6411"/>
                  </a:cubicBezTo>
                  <a:cubicBezTo>
                    <a:pt x="1001" y="6411"/>
                    <a:pt x="1009" y="6387"/>
                    <a:pt x="1009" y="6316"/>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35456"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7"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66105" y="4763169"/>
              <a:ext cx="68878" cy="171869"/>
            </a:xfrm>
            <a:custGeom>
              <a:avLst/>
              <a:gdLst/>
              <a:ahLst/>
              <a:cxnLst/>
              <a:rect l="l" t="t" r="r" b="b"/>
              <a:pathLst>
                <a:path w="1037" h="9244" extrusionOk="0">
                  <a:moveTo>
                    <a:pt x="162" y="1"/>
                  </a:moveTo>
                  <a:cubicBezTo>
                    <a:pt x="74" y="1"/>
                    <a:pt x="1" y="173"/>
                    <a:pt x="1" y="386"/>
                  </a:cubicBezTo>
                  <a:lnTo>
                    <a:pt x="1" y="9149"/>
                  </a:lnTo>
                  <a:cubicBezTo>
                    <a:pt x="1" y="9220"/>
                    <a:pt x="9" y="9244"/>
                    <a:pt x="23" y="9244"/>
                  </a:cubicBezTo>
                  <a:cubicBezTo>
                    <a:pt x="51" y="9244"/>
                    <a:pt x="103" y="9149"/>
                    <a:pt x="162" y="9149"/>
                  </a:cubicBezTo>
                  <a:lnTo>
                    <a:pt x="875" y="9149"/>
                  </a:lnTo>
                  <a:cubicBezTo>
                    <a:pt x="935" y="9149"/>
                    <a:pt x="987" y="9244"/>
                    <a:pt x="1015" y="9244"/>
                  </a:cubicBezTo>
                  <a:cubicBezTo>
                    <a:pt x="1029" y="9244"/>
                    <a:pt x="1037" y="9220"/>
                    <a:pt x="1037"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894959" y="4740877"/>
              <a:ext cx="74191" cy="194161"/>
            </a:xfrm>
            <a:custGeom>
              <a:avLst/>
              <a:gdLst/>
              <a:ahLst/>
              <a:cxnLst/>
              <a:rect l="l" t="t" r="r" b="b"/>
              <a:pathLst>
                <a:path w="1117" h="10443" extrusionOk="0">
                  <a:moveTo>
                    <a:pt x="160" y="1"/>
                  </a:moveTo>
                  <a:cubicBezTo>
                    <a:pt x="72" y="1"/>
                    <a:pt x="0" y="173"/>
                    <a:pt x="0" y="386"/>
                  </a:cubicBezTo>
                  <a:lnTo>
                    <a:pt x="0" y="10348"/>
                  </a:lnTo>
                  <a:cubicBezTo>
                    <a:pt x="0" y="10419"/>
                    <a:pt x="8"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6"/>
                  </a:lnTo>
                  <a:cubicBezTo>
                    <a:pt x="1117" y="173"/>
                    <a:pt x="104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3024611" y="4604036"/>
              <a:ext cx="77911" cy="331002"/>
            </a:xfrm>
            <a:custGeom>
              <a:avLst/>
              <a:gdLst/>
              <a:ahLst/>
              <a:cxnLst/>
              <a:rect l="l" t="t" r="r" b="b"/>
              <a:pathLst>
                <a:path w="1173" h="17803" extrusionOk="0">
                  <a:moveTo>
                    <a:pt x="160" y="0"/>
                  </a:moveTo>
                  <a:cubicBezTo>
                    <a:pt x="72" y="0"/>
                    <a:pt x="1" y="171"/>
                    <a:pt x="1" y="383"/>
                  </a:cubicBezTo>
                  <a:lnTo>
                    <a:pt x="1" y="17708"/>
                  </a:lnTo>
                  <a:cubicBezTo>
                    <a:pt x="1" y="17779"/>
                    <a:pt x="9" y="17803"/>
                    <a:pt x="23" y="17803"/>
                  </a:cubicBezTo>
                  <a:cubicBezTo>
                    <a:pt x="50" y="17803"/>
                    <a:pt x="102" y="17708"/>
                    <a:pt x="160" y="17708"/>
                  </a:cubicBezTo>
                  <a:lnTo>
                    <a:pt x="1011" y="17708"/>
                  </a:lnTo>
                  <a:cubicBezTo>
                    <a:pt x="1071" y="17708"/>
                    <a:pt x="1123" y="17803"/>
                    <a:pt x="1151" y="17803"/>
                  </a:cubicBezTo>
                  <a:cubicBezTo>
                    <a:pt x="1165" y="17803"/>
                    <a:pt x="1172" y="17779"/>
                    <a:pt x="1172" y="17708"/>
                  </a:cubicBezTo>
                  <a:lnTo>
                    <a:pt x="1172" y="383"/>
                  </a:lnTo>
                  <a:cubicBezTo>
                    <a:pt x="1172" y="171"/>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3159842"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3287701" y="4768673"/>
              <a:ext cx="77844" cy="166366"/>
            </a:xfrm>
            <a:custGeom>
              <a:avLst/>
              <a:gdLst/>
              <a:ahLst/>
              <a:cxnLst/>
              <a:rect l="l" t="t" r="r" b="b"/>
              <a:pathLst>
                <a:path w="1172" h="8948" extrusionOk="0">
                  <a:moveTo>
                    <a:pt x="161" y="0"/>
                  </a:moveTo>
                  <a:cubicBezTo>
                    <a:pt x="72" y="0"/>
                    <a:pt x="0" y="171"/>
                    <a:pt x="0" y="383"/>
                  </a:cubicBezTo>
                  <a:lnTo>
                    <a:pt x="0" y="8853"/>
                  </a:lnTo>
                  <a:cubicBezTo>
                    <a:pt x="0" y="8924"/>
                    <a:pt x="8" y="8948"/>
                    <a:pt x="22" y="8948"/>
                  </a:cubicBezTo>
                  <a:cubicBezTo>
                    <a:pt x="50" y="8948"/>
                    <a:pt x="101" y="8853"/>
                    <a:pt x="161" y="8853"/>
                  </a:cubicBezTo>
                  <a:lnTo>
                    <a:pt x="1010" y="8853"/>
                  </a:lnTo>
                  <a:cubicBezTo>
                    <a:pt x="1070" y="8853"/>
                    <a:pt x="1122" y="8948"/>
                    <a:pt x="1150" y="8948"/>
                  </a:cubicBezTo>
                  <a:cubicBezTo>
                    <a:pt x="1164" y="8948"/>
                    <a:pt x="1172" y="8924"/>
                    <a:pt x="1172" y="8853"/>
                  </a:cubicBezTo>
                  <a:lnTo>
                    <a:pt x="1172" y="383"/>
                  </a:lnTo>
                  <a:cubicBezTo>
                    <a:pt x="1172" y="171"/>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3421139" y="4855797"/>
              <a:ext cx="74191" cy="79241"/>
            </a:xfrm>
            <a:custGeom>
              <a:avLst/>
              <a:gdLst/>
              <a:ahLst/>
              <a:cxnLst/>
              <a:rect l="l" t="t" r="r" b="b"/>
              <a:pathLst>
                <a:path w="1117" h="4262" extrusionOk="0">
                  <a:moveTo>
                    <a:pt x="160" y="0"/>
                  </a:moveTo>
                  <a:cubicBezTo>
                    <a:pt x="72" y="0"/>
                    <a:pt x="0" y="172"/>
                    <a:pt x="0" y="385"/>
                  </a:cubicBezTo>
                  <a:lnTo>
                    <a:pt x="0" y="4167"/>
                  </a:lnTo>
                  <a:cubicBezTo>
                    <a:pt x="0" y="4238"/>
                    <a:pt x="8" y="4262"/>
                    <a:pt x="22" y="4262"/>
                  </a:cubicBezTo>
                  <a:cubicBezTo>
                    <a:pt x="50" y="4262"/>
                    <a:pt x="101" y="4167"/>
                    <a:pt x="160" y="4167"/>
                  </a:cubicBezTo>
                  <a:lnTo>
                    <a:pt x="956" y="4167"/>
                  </a:lnTo>
                  <a:cubicBezTo>
                    <a:pt x="1015" y="4167"/>
                    <a:pt x="1067" y="4262"/>
                    <a:pt x="1095" y="4262"/>
                  </a:cubicBezTo>
                  <a:cubicBezTo>
                    <a:pt x="1109" y="4262"/>
                    <a:pt x="1117" y="4238"/>
                    <a:pt x="1117" y="4167"/>
                  </a:cubicBezTo>
                  <a:lnTo>
                    <a:pt x="1117" y="385"/>
                  </a:lnTo>
                  <a:cubicBezTo>
                    <a:pt x="1117" y="172"/>
                    <a:pt x="1045" y="0"/>
                    <a:pt x="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3555307" y="4749262"/>
              <a:ext cx="68745" cy="185776"/>
            </a:xfrm>
            <a:custGeom>
              <a:avLst/>
              <a:gdLst/>
              <a:ahLst/>
              <a:cxnLst/>
              <a:rect l="l" t="t" r="r" b="b"/>
              <a:pathLst>
                <a:path w="1035" h="9992" extrusionOk="0">
                  <a:moveTo>
                    <a:pt x="160" y="1"/>
                  </a:moveTo>
                  <a:cubicBezTo>
                    <a:pt x="72" y="1"/>
                    <a:pt x="1" y="173"/>
                    <a:pt x="1" y="386"/>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5520011"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5660622" y="4803738"/>
              <a:ext cx="67018" cy="131300"/>
            </a:xfrm>
            <a:custGeom>
              <a:avLst/>
              <a:gdLst/>
              <a:ahLst/>
              <a:cxnLst/>
              <a:rect l="l" t="t" r="r" b="b"/>
              <a:pathLst>
                <a:path w="1009" h="7062" extrusionOk="0">
                  <a:moveTo>
                    <a:pt x="160" y="1"/>
                  </a:moveTo>
                  <a:cubicBezTo>
                    <a:pt x="72" y="1"/>
                    <a:pt x="1" y="173"/>
                    <a:pt x="1" y="384"/>
                  </a:cubicBezTo>
                  <a:lnTo>
                    <a:pt x="1" y="6967"/>
                  </a:lnTo>
                  <a:cubicBezTo>
                    <a:pt x="1" y="7038"/>
                    <a:pt x="9" y="7062"/>
                    <a:pt x="22" y="7062"/>
                  </a:cubicBezTo>
                  <a:cubicBezTo>
                    <a:pt x="50" y="7062"/>
                    <a:pt x="101" y="6967"/>
                    <a:pt x="160" y="6967"/>
                  </a:cubicBezTo>
                  <a:lnTo>
                    <a:pt x="848" y="6967"/>
                  </a:lnTo>
                  <a:cubicBezTo>
                    <a:pt x="907" y="6967"/>
                    <a:pt x="959" y="7062"/>
                    <a:pt x="987" y="7062"/>
                  </a:cubicBezTo>
                  <a:cubicBezTo>
                    <a:pt x="1001" y="7062"/>
                    <a:pt x="1009" y="7038"/>
                    <a:pt x="1009" y="6967"/>
                  </a:cubicBezTo>
                  <a:lnTo>
                    <a:pt x="1009" y="384"/>
                  </a:lnTo>
                  <a:cubicBezTo>
                    <a:pt x="1009" y="173"/>
                    <a:pt x="936" y="1"/>
                    <a:pt x="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a:off x="5794790" y="4844920"/>
              <a:ext cx="61571" cy="90118"/>
            </a:xfrm>
            <a:custGeom>
              <a:avLst/>
              <a:gdLst/>
              <a:ahLst/>
              <a:cxnLst/>
              <a:rect l="l" t="t" r="r" b="b"/>
              <a:pathLst>
                <a:path w="927" h="4847" extrusionOk="0">
                  <a:moveTo>
                    <a:pt x="162" y="0"/>
                  </a:moveTo>
                  <a:cubicBezTo>
                    <a:pt x="72" y="0"/>
                    <a:pt x="1" y="171"/>
                    <a:pt x="1" y="383"/>
                  </a:cubicBezTo>
                  <a:lnTo>
                    <a:pt x="1" y="4752"/>
                  </a:lnTo>
                  <a:cubicBezTo>
                    <a:pt x="1" y="4823"/>
                    <a:pt x="9" y="4847"/>
                    <a:pt x="23" y="4847"/>
                  </a:cubicBezTo>
                  <a:cubicBezTo>
                    <a:pt x="51" y="4847"/>
                    <a:pt x="102" y="4752"/>
                    <a:pt x="162"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5923645"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6055157"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1" y="6314"/>
                    <a:pt x="160" y="6314"/>
                  </a:cubicBezTo>
                  <a:lnTo>
                    <a:pt x="848" y="6314"/>
                  </a:lnTo>
                  <a:cubicBezTo>
                    <a:pt x="908" y="6314"/>
                    <a:pt x="959" y="6409"/>
                    <a:pt x="987" y="6409"/>
                  </a:cubicBezTo>
                  <a:cubicBezTo>
                    <a:pt x="1001" y="6409"/>
                    <a:pt x="1009" y="6385"/>
                    <a:pt x="1009" y="6314"/>
                  </a:cubicBezTo>
                  <a:lnTo>
                    <a:pt x="1009" y="383"/>
                  </a:lnTo>
                  <a:cubicBezTo>
                    <a:pt x="1009" y="171"/>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a:off x="6186668"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8" y="5469"/>
                    <a:pt x="959"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a:off x="5396602" y="4749262"/>
              <a:ext cx="68878" cy="185776"/>
            </a:xfrm>
            <a:custGeom>
              <a:avLst/>
              <a:gdLst/>
              <a:ahLst/>
              <a:cxnLst/>
              <a:rect l="l" t="t" r="r" b="b"/>
              <a:pathLst>
                <a:path w="1037" h="9992" extrusionOk="0">
                  <a:moveTo>
                    <a:pt x="162" y="1"/>
                  </a:moveTo>
                  <a:cubicBezTo>
                    <a:pt x="72" y="1"/>
                    <a:pt x="1" y="171"/>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1"/>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a:off x="780486" y="4697909"/>
              <a:ext cx="85283" cy="237129"/>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2" y="12659"/>
                    <a:pt x="1234" y="12754"/>
                    <a:pt x="1262" y="12754"/>
                  </a:cubicBezTo>
                  <a:cubicBezTo>
                    <a:pt x="1275" y="12754"/>
                    <a:pt x="1283" y="12730"/>
                    <a:pt x="1283" y="12659"/>
                  </a:cubicBezTo>
                  <a:lnTo>
                    <a:pt x="1283" y="383"/>
                  </a:lnTo>
                  <a:cubicBezTo>
                    <a:pt x="1283" y="171"/>
                    <a:pt x="1212"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a:off x="-3270"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9" y="10443"/>
                    <a:pt x="23" y="10443"/>
                  </a:cubicBezTo>
                  <a:cubicBezTo>
                    <a:pt x="51" y="10443"/>
                    <a:pt x="103" y="10348"/>
                    <a:pt x="162" y="10348"/>
                  </a:cubicBezTo>
                  <a:lnTo>
                    <a:pt x="958" y="10348"/>
                  </a:lnTo>
                  <a:cubicBezTo>
                    <a:pt x="1016" y="10348"/>
                    <a:pt x="1068" y="10443"/>
                    <a:pt x="1095" y="10443"/>
                  </a:cubicBezTo>
                  <a:cubicBezTo>
                    <a:pt x="1109" y="10443"/>
                    <a:pt x="1117" y="10419"/>
                    <a:pt x="1117" y="10348"/>
                  </a:cubicBezTo>
                  <a:lnTo>
                    <a:pt x="1117" y="384"/>
                  </a:lnTo>
                  <a:cubicBezTo>
                    <a:pt x="1117" y="173"/>
                    <a:pt x="1046" y="1"/>
                    <a:pt x="9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a:off x="126515" y="4603999"/>
              <a:ext cx="77778" cy="331039"/>
            </a:xfrm>
            <a:custGeom>
              <a:avLst/>
              <a:gdLst/>
              <a:ahLst/>
              <a:cxnLst/>
              <a:rect l="l" t="t" r="r" b="b"/>
              <a:pathLst>
                <a:path w="1171" h="17805" extrusionOk="0">
                  <a:moveTo>
                    <a:pt x="160" y="0"/>
                  </a:moveTo>
                  <a:cubicBezTo>
                    <a:pt x="72" y="0"/>
                    <a:pt x="1" y="173"/>
                    <a:pt x="1" y="385"/>
                  </a:cubicBezTo>
                  <a:lnTo>
                    <a:pt x="1" y="17710"/>
                  </a:lnTo>
                  <a:cubicBezTo>
                    <a:pt x="1" y="17781"/>
                    <a:pt x="9" y="17805"/>
                    <a:pt x="23" y="17805"/>
                  </a:cubicBezTo>
                  <a:cubicBezTo>
                    <a:pt x="50" y="17805"/>
                    <a:pt x="102" y="17710"/>
                    <a:pt x="160" y="17710"/>
                  </a:cubicBezTo>
                  <a:lnTo>
                    <a:pt x="1011" y="17710"/>
                  </a:lnTo>
                  <a:cubicBezTo>
                    <a:pt x="1070" y="17710"/>
                    <a:pt x="1121" y="17805"/>
                    <a:pt x="1149" y="17805"/>
                  </a:cubicBezTo>
                  <a:cubicBezTo>
                    <a:pt x="1163" y="17805"/>
                    <a:pt x="1171" y="17781"/>
                    <a:pt x="1171" y="17710"/>
                  </a:cubicBezTo>
                  <a:lnTo>
                    <a:pt x="1171" y="385"/>
                  </a:lnTo>
                  <a:cubicBezTo>
                    <a:pt x="1171" y="173"/>
                    <a:pt x="1099"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a:off x="261613" y="4773469"/>
              <a:ext cx="70671" cy="161569"/>
            </a:xfrm>
            <a:custGeom>
              <a:avLst/>
              <a:gdLst/>
              <a:ahLst/>
              <a:cxnLst/>
              <a:rect l="l" t="t" r="r" b="b"/>
              <a:pathLst>
                <a:path w="1064" h="8690" extrusionOk="0">
                  <a:moveTo>
                    <a:pt x="162" y="1"/>
                  </a:moveTo>
                  <a:cubicBezTo>
                    <a:pt x="74" y="1"/>
                    <a:pt x="0" y="173"/>
                    <a:pt x="0" y="384"/>
                  </a:cubicBezTo>
                  <a:lnTo>
                    <a:pt x="0" y="8595"/>
                  </a:lnTo>
                  <a:cubicBezTo>
                    <a:pt x="0" y="8666"/>
                    <a:pt x="8" y="8690"/>
                    <a:pt x="22" y="8690"/>
                  </a:cubicBezTo>
                  <a:cubicBezTo>
                    <a:pt x="51" y="8690"/>
                    <a:pt x="103" y="8595"/>
                    <a:pt x="162" y="8595"/>
                  </a:cubicBezTo>
                  <a:lnTo>
                    <a:pt x="902" y="8595"/>
                  </a:lnTo>
                  <a:cubicBezTo>
                    <a:pt x="962" y="8595"/>
                    <a:pt x="1014" y="8690"/>
                    <a:pt x="1042" y="8690"/>
                  </a:cubicBezTo>
                  <a:cubicBezTo>
                    <a:pt x="1056" y="8690"/>
                    <a:pt x="1064" y="8666"/>
                    <a:pt x="1064" y="8595"/>
                  </a:cubicBezTo>
                  <a:lnTo>
                    <a:pt x="1064" y="384"/>
                  </a:lnTo>
                  <a:cubicBezTo>
                    <a:pt x="1064" y="173"/>
                    <a:pt x="992"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a:off x="389605" y="4768635"/>
              <a:ext cx="77844" cy="166403"/>
            </a:xfrm>
            <a:custGeom>
              <a:avLst/>
              <a:gdLst/>
              <a:ahLst/>
              <a:cxnLst/>
              <a:rect l="l" t="t" r="r" b="b"/>
              <a:pathLst>
                <a:path w="1172" h="8950" extrusionOk="0">
                  <a:moveTo>
                    <a:pt x="160" y="0"/>
                  </a:moveTo>
                  <a:cubicBezTo>
                    <a:pt x="72" y="0"/>
                    <a:pt x="0" y="173"/>
                    <a:pt x="0" y="383"/>
                  </a:cubicBezTo>
                  <a:lnTo>
                    <a:pt x="0" y="8855"/>
                  </a:lnTo>
                  <a:cubicBezTo>
                    <a:pt x="0" y="8926"/>
                    <a:pt x="8" y="8950"/>
                    <a:pt x="22" y="8950"/>
                  </a:cubicBezTo>
                  <a:cubicBezTo>
                    <a:pt x="50" y="8950"/>
                    <a:pt x="101" y="8855"/>
                    <a:pt x="160" y="8855"/>
                  </a:cubicBezTo>
                  <a:lnTo>
                    <a:pt x="1010" y="8855"/>
                  </a:lnTo>
                  <a:cubicBezTo>
                    <a:pt x="1069" y="8855"/>
                    <a:pt x="1121" y="8950"/>
                    <a:pt x="1149" y="8950"/>
                  </a:cubicBezTo>
                  <a:cubicBezTo>
                    <a:pt x="1163" y="8950"/>
                    <a:pt x="1172" y="8926"/>
                    <a:pt x="1172" y="8855"/>
                  </a:cubicBezTo>
                  <a:lnTo>
                    <a:pt x="1172" y="383"/>
                  </a:lnTo>
                  <a:cubicBezTo>
                    <a:pt x="1172" y="173"/>
                    <a:pt x="1098"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a:off x="522777" y="4855797"/>
              <a:ext cx="74390" cy="79241"/>
            </a:xfrm>
            <a:custGeom>
              <a:avLst/>
              <a:gdLst/>
              <a:ahLst/>
              <a:cxnLst/>
              <a:rect l="l" t="t" r="r" b="b"/>
              <a:pathLst>
                <a:path w="1120"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9" y="4262"/>
                    <a:pt x="1097" y="4262"/>
                  </a:cubicBezTo>
                  <a:cubicBezTo>
                    <a:pt x="1111" y="4262"/>
                    <a:pt x="1119" y="4238"/>
                    <a:pt x="1119" y="4167"/>
                  </a:cubicBezTo>
                  <a:lnTo>
                    <a:pt x="1119" y="385"/>
                  </a:lnTo>
                  <a:cubicBezTo>
                    <a:pt x="1119"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a:off x="657078" y="4749262"/>
              <a:ext cx="68878" cy="185776"/>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5" y="9897"/>
                    <a:pt x="987" y="9992"/>
                    <a:pt x="1015" y="9992"/>
                  </a:cubicBezTo>
                  <a:cubicBezTo>
                    <a:pt x="1029" y="9992"/>
                    <a:pt x="1037" y="9968"/>
                    <a:pt x="1037" y="9897"/>
                  </a:cubicBezTo>
                  <a:lnTo>
                    <a:pt x="1037" y="384"/>
                  </a:lnTo>
                  <a:cubicBezTo>
                    <a:pt x="1037" y="173"/>
                    <a:pt x="965"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a:off x="6572229" y="4831594"/>
              <a:ext cx="85299" cy="103435"/>
            </a:xfrm>
            <a:custGeom>
              <a:avLst/>
              <a:gdLst/>
              <a:ahLst/>
              <a:cxnLst/>
              <a:rect l="l" t="t" r="r" b="b"/>
              <a:pathLst>
                <a:path w="1284" h="12754" extrusionOk="0">
                  <a:moveTo>
                    <a:pt x="160" y="0"/>
                  </a:moveTo>
                  <a:cubicBezTo>
                    <a:pt x="72" y="0"/>
                    <a:pt x="0" y="171"/>
                    <a:pt x="0" y="383"/>
                  </a:cubicBezTo>
                  <a:lnTo>
                    <a:pt x="0" y="12659"/>
                  </a:lnTo>
                  <a:cubicBezTo>
                    <a:pt x="0" y="12730"/>
                    <a:pt x="8" y="12754"/>
                    <a:pt x="22" y="12754"/>
                  </a:cubicBezTo>
                  <a:cubicBezTo>
                    <a:pt x="50" y="12754"/>
                    <a:pt x="101" y="12659"/>
                    <a:pt x="160" y="12659"/>
                  </a:cubicBezTo>
                  <a:lnTo>
                    <a:pt x="1122" y="12659"/>
                  </a:lnTo>
                  <a:cubicBezTo>
                    <a:pt x="1181" y="12659"/>
                    <a:pt x="1233" y="12754"/>
                    <a:pt x="1261" y="12754"/>
                  </a:cubicBezTo>
                  <a:cubicBezTo>
                    <a:pt x="1275" y="12754"/>
                    <a:pt x="1283" y="12730"/>
                    <a:pt x="1283" y="12659"/>
                  </a:cubicBezTo>
                  <a:lnTo>
                    <a:pt x="1283" y="383"/>
                  </a:lnTo>
                  <a:cubicBezTo>
                    <a:pt x="1283" y="171"/>
                    <a:pt x="1210"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a:off x="6712847" y="4803775"/>
              <a:ext cx="67018" cy="131282"/>
            </a:xfrm>
            <a:custGeom>
              <a:avLst/>
              <a:gdLst/>
              <a:ahLst/>
              <a:cxnLst/>
              <a:rect l="l" t="t" r="r" b="b"/>
              <a:pathLst>
                <a:path w="1009" h="7061" extrusionOk="0">
                  <a:moveTo>
                    <a:pt x="160" y="0"/>
                  </a:moveTo>
                  <a:cubicBezTo>
                    <a:pt x="72" y="0"/>
                    <a:pt x="1" y="171"/>
                    <a:pt x="1" y="384"/>
                  </a:cubicBezTo>
                  <a:lnTo>
                    <a:pt x="1" y="6967"/>
                  </a:lnTo>
                  <a:cubicBezTo>
                    <a:pt x="1" y="7037"/>
                    <a:pt x="9" y="7061"/>
                    <a:pt x="22" y="7061"/>
                  </a:cubicBezTo>
                  <a:cubicBezTo>
                    <a:pt x="50" y="7061"/>
                    <a:pt x="101" y="6967"/>
                    <a:pt x="160" y="6967"/>
                  </a:cubicBezTo>
                  <a:lnTo>
                    <a:pt x="848" y="6967"/>
                  </a:lnTo>
                  <a:cubicBezTo>
                    <a:pt x="907" y="6967"/>
                    <a:pt x="959" y="7061"/>
                    <a:pt x="987" y="7061"/>
                  </a:cubicBezTo>
                  <a:cubicBezTo>
                    <a:pt x="1001" y="7061"/>
                    <a:pt x="1009" y="7037"/>
                    <a:pt x="1009" y="696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a:off x="684701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a:off x="697587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a:off x="7107249" y="4815879"/>
              <a:ext cx="67084" cy="119159"/>
            </a:xfrm>
            <a:custGeom>
              <a:avLst/>
              <a:gdLst/>
              <a:ahLst/>
              <a:cxnLst/>
              <a:rect l="l" t="t" r="r" b="b"/>
              <a:pathLst>
                <a:path w="1010" h="6409" extrusionOk="0">
                  <a:moveTo>
                    <a:pt x="162" y="0"/>
                  </a:moveTo>
                  <a:cubicBezTo>
                    <a:pt x="74" y="0"/>
                    <a:pt x="1" y="171"/>
                    <a:pt x="1" y="383"/>
                  </a:cubicBezTo>
                  <a:lnTo>
                    <a:pt x="1" y="6314"/>
                  </a:lnTo>
                  <a:cubicBezTo>
                    <a:pt x="1" y="6385"/>
                    <a:pt x="9" y="6409"/>
                    <a:pt x="23" y="6409"/>
                  </a:cubicBezTo>
                  <a:cubicBezTo>
                    <a:pt x="51" y="6409"/>
                    <a:pt x="103" y="6314"/>
                    <a:pt x="162" y="6314"/>
                  </a:cubicBezTo>
                  <a:lnTo>
                    <a:pt x="850" y="6314"/>
                  </a:lnTo>
                  <a:cubicBezTo>
                    <a:pt x="908" y="6314"/>
                    <a:pt x="960" y="6409"/>
                    <a:pt x="987" y="6409"/>
                  </a:cubicBezTo>
                  <a:cubicBezTo>
                    <a:pt x="1001" y="6409"/>
                    <a:pt x="1009" y="6385"/>
                    <a:pt x="1009" y="6314"/>
                  </a:cubicBezTo>
                  <a:lnTo>
                    <a:pt x="1009" y="383"/>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a:off x="7238894" y="4831590"/>
              <a:ext cx="67018" cy="103449"/>
            </a:xfrm>
            <a:custGeom>
              <a:avLst/>
              <a:gdLst/>
              <a:ahLst/>
              <a:cxnLst/>
              <a:rect l="l" t="t" r="r" b="b"/>
              <a:pathLst>
                <a:path w="1009" h="5564" extrusionOk="0">
                  <a:moveTo>
                    <a:pt x="160" y="0"/>
                  </a:moveTo>
                  <a:cubicBezTo>
                    <a:pt x="72" y="0"/>
                    <a:pt x="1" y="173"/>
                    <a:pt x="1" y="384"/>
                  </a:cubicBezTo>
                  <a:lnTo>
                    <a:pt x="1" y="5469"/>
                  </a:lnTo>
                  <a:cubicBezTo>
                    <a:pt x="1" y="5540"/>
                    <a:pt x="9" y="5564"/>
                    <a:pt x="22" y="5564"/>
                  </a:cubicBezTo>
                  <a:cubicBezTo>
                    <a:pt x="50" y="5564"/>
                    <a:pt x="101" y="5469"/>
                    <a:pt x="160" y="5469"/>
                  </a:cubicBezTo>
                  <a:lnTo>
                    <a:pt x="848" y="5469"/>
                  </a:lnTo>
                  <a:cubicBezTo>
                    <a:pt x="906" y="5469"/>
                    <a:pt x="958" y="5564"/>
                    <a:pt x="987" y="5564"/>
                  </a:cubicBezTo>
                  <a:cubicBezTo>
                    <a:pt x="1001" y="5564"/>
                    <a:pt x="1009" y="5540"/>
                    <a:pt x="1009" y="5469"/>
                  </a:cubicBezTo>
                  <a:lnTo>
                    <a:pt x="1009" y="384"/>
                  </a:lnTo>
                  <a:cubicBezTo>
                    <a:pt x="1009" y="173"/>
                    <a:pt x="937"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a:off x="7369542" y="4763169"/>
              <a:ext cx="68745" cy="171869"/>
            </a:xfrm>
            <a:custGeom>
              <a:avLst/>
              <a:gdLst/>
              <a:ahLst/>
              <a:cxnLst/>
              <a:rect l="l" t="t" r="r" b="b"/>
              <a:pathLst>
                <a:path w="1035" h="9244" extrusionOk="0">
                  <a:moveTo>
                    <a:pt x="160" y="1"/>
                  </a:moveTo>
                  <a:cubicBezTo>
                    <a:pt x="72" y="1"/>
                    <a:pt x="1" y="173"/>
                    <a:pt x="1" y="386"/>
                  </a:cubicBezTo>
                  <a:lnTo>
                    <a:pt x="1" y="9149"/>
                  </a:lnTo>
                  <a:cubicBezTo>
                    <a:pt x="1" y="9220"/>
                    <a:pt x="9" y="9244"/>
                    <a:pt x="23" y="9244"/>
                  </a:cubicBezTo>
                  <a:cubicBezTo>
                    <a:pt x="50" y="9244"/>
                    <a:pt x="102" y="9149"/>
                    <a:pt x="160" y="9149"/>
                  </a:cubicBezTo>
                  <a:lnTo>
                    <a:pt x="875" y="9149"/>
                  </a:lnTo>
                  <a:cubicBezTo>
                    <a:pt x="934" y="9149"/>
                    <a:pt x="985" y="9244"/>
                    <a:pt x="1013" y="9244"/>
                  </a:cubicBezTo>
                  <a:cubicBezTo>
                    <a:pt x="1027" y="9244"/>
                    <a:pt x="1035" y="9220"/>
                    <a:pt x="1035" y="9149"/>
                  </a:cubicBezTo>
                  <a:lnTo>
                    <a:pt x="1035" y="386"/>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a:off x="7498397" y="4740877"/>
              <a:ext cx="74258" cy="194161"/>
            </a:xfrm>
            <a:custGeom>
              <a:avLst/>
              <a:gdLst/>
              <a:ahLst/>
              <a:cxnLst/>
              <a:rect l="l" t="t" r="r" b="b"/>
              <a:pathLst>
                <a:path w="1118" h="10443" extrusionOk="0">
                  <a:moveTo>
                    <a:pt x="162" y="1"/>
                  </a:moveTo>
                  <a:cubicBezTo>
                    <a:pt x="72" y="1"/>
                    <a:pt x="1" y="173"/>
                    <a:pt x="1" y="384"/>
                  </a:cubicBezTo>
                  <a:lnTo>
                    <a:pt x="1" y="10348"/>
                  </a:lnTo>
                  <a:cubicBezTo>
                    <a:pt x="1" y="10419"/>
                    <a:pt x="8" y="10443"/>
                    <a:pt x="22" y="10443"/>
                  </a:cubicBezTo>
                  <a:cubicBezTo>
                    <a:pt x="50" y="10443"/>
                    <a:pt x="102" y="10348"/>
                    <a:pt x="162"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a:off x="7628104" y="4697896"/>
              <a:ext cx="77850" cy="237163"/>
            </a:xfrm>
            <a:custGeom>
              <a:avLst/>
              <a:gdLst/>
              <a:ahLst/>
              <a:cxnLst/>
              <a:rect l="l" t="t" r="r" b="b"/>
              <a:pathLst>
                <a:path w="1172" h="17805" extrusionOk="0">
                  <a:moveTo>
                    <a:pt x="161" y="0"/>
                  </a:moveTo>
                  <a:cubicBezTo>
                    <a:pt x="72" y="0"/>
                    <a:pt x="0" y="173"/>
                    <a:pt x="0" y="385"/>
                  </a:cubicBezTo>
                  <a:lnTo>
                    <a:pt x="0" y="17710"/>
                  </a:lnTo>
                  <a:cubicBezTo>
                    <a:pt x="0" y="17781"/>
                    <a:pt x="8" y="17805"/>
                    <a:pt x="22" y="17805"/>
                  </a:cubicBezTo>
                  <a:cubicBezTo>
                    <a:pt x="50" y="17805"/>
                    <a:pt x="101" y="17710"/>
                    <a:pt x="161"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a:off x="776328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a:off x="7891138" y="4768635"/>
              <a:ext cx="77844" cy="166403"/>
            </a:xfrm>
            <a:custGeom>
              <a:avLst/>
              <a:gdLst/>
              <a:ahLst/>
              <a:cxnLst/>
              <a:rect l="l" t="t" r="r" b="b"/>
              <a:pathLst>
                <a:path w="1172" h="8950" extrusionOk="0">
                  <a:moveTo>
                    <a:pt x="161" y="0"/>
                  </a:moveTo>
                  <a:cubicBezTo>
                    <a:pt x="72" y="0"/>
                    <a:pt x="0" y="173"/>
                    <a:pt x="0" y="383"/>
                  </a:cubicBezTo>
                  <a:lnTo>
                    <a:pt x="0" y="8855"/>
                  </a:lnTo>
                  <a:cubicBezTo>
                    <a:pt x="0" y="8926"/>
                    <a:pt x="8" y="8950"/>
                    <a:pt x="22" y="8950"/>
                  </a:cubicBezTo>
                  <a:cubicBezTo>
                    <a:pt x="50" y="8950"/>
                    <a:pt x="102" y="8855"/>
                    <a:pt x="161" y="8855"/>
                  </a:cubicBezTo>
                  <a:lnTo>
                    <a:pt x="1012" y="8855"/>
                  </a:lnTo>
                  <a:cubicBezTo>
                    <a:pt x="1071" y="8855"/>
                    <a:pt x="1122" y="8950"/>
                    <a:pt x="1150" y="8950"/>
                  </a:cubicBezTo>
                  <a:cubicBezTo>
                    <a:pt x="1164" y="8950"/>
                    <a:pt x="1172" y="8926"/>
                    <a:pt x="1172" y="8855"/>
                  </a:cubicBezTo>
                  <a:lnTo>
                    <a:pt x="1172" y="383"/>
                  </a:lnTo>
                  <a:cubicBezTo>
                    <a:pt x="1172" y="173"/>
                    <a:pt x="110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a:off x="8024454" y="4582266"/>
              <a:ext cx="74249" cy="352830"/>
            </a:xfrm>
            <a:custGeom>
              <a:avLst/>
              <a:gdLst/>
              <a:ahLst/>
              <a:cxnLst/>
              <a:rect l="l" t="t" r="r" b="b"/>
              <a:pathLst>
                <a:path w="1118" h="4262" extrusionOk="0">
                  <a:moveTo>
                    <a:pt x="160" y="0"/>
                  </a:moveTo>
                  <a:cubicBezTo>
                    <a:pt x="72" y="0"/>
                    <a:pt x="1" y="172"/>
                    <a:pt x="1" y="385"/>
                  </a:cubicBezTo>
                  <a:lnTo>
                    <a:pt x="1" y="4167"/>
                  </a:lnTo>
                  <a:cubicBezTo>
                    <a:pt x="1" y="4238"/>
                    <a:pt x="9" y="4262"/>
                    <a:pt x="22" y="4262"/>
                  </a:cubicBezTo>
                  <a:cubicBezTo>
                    <a:pt x="50" y="4262"/>
                    <a:pt x="101" y="4167"/>
                    <a:pt x="160"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a:off x="8158611" y="4749262"/>
              <a:ext cx="68878" cy="185776"/>
            </a:xfrm>
            <a:custGeom>
              <a:avLst/>
              <a:gdLst/>
              <a:ahLst/>
              <a:cxnLst/>
              <a:rect l="l" t="t" r="r" b="b"/>
              <a:pathLst>
                <a:path w="1037" h="9992" extrusionOk="0">
                  <a:moveTo>
                    <a:pt x="162" y="1"/>
                  </a:moveTo>
                  <a:cubicBezTo>
                    <a:pt x="74" y="1"/>
                    <a:pt x="1" y="173"/>
                    <a:pt x="1" y="384"/>
                  </a:cubicBezTo>
                  <a:lnTo>
                    <a:pt x="1" y="9897"/>
                  </a:lnTo>
                  <a:cubicBezTo>
                    <a:pt x="1" y="9968"/>
                    <a:pt x="9" y="9992"/>
                    <a:pt x="23" y="9992"/>
                  </a:cubicBezTo>
                  <a:cubicBezTo>
                    <a:pt x="51" y="9992"/>
                    <a:pt x="102" y="9897"/>
                    <a:pt x="162" y="9897"/>
                  </a:cubicBezTo>
                  <a:lnTo>
                    <a:pt x="877" y="9897"/>
                  </a:lnTo>
                  <a:cubicBezTo>
                    <a:pt x="936" y="9897"/>
                    <a:pt x="987" y="9992"/>
                    <a:pt x="1015" y="9992"/>
                  </a:cubicBezTo>
                  <a:cubicBezTo>
                    <a:pt x="1029" y="9992"/>
                    <a:pt x="1037" y="9968"/>
                    <a:pt x="1037" y="9897"/>
                  </a:cubicBezTo>
                  <a:lnTo>
                    <a:pt x="1037" y="384"/>
                  </a:lnTo>
                  <a:cubicBezTo>
                    <a:pt x="1037" y="173"/>
                    <a:pt x="96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a:off x="6314659" y="4855797"/>
              <a:ext cx="74258" cy="79241"/>
            </a:xfrm>
            <a:custGeom>
              <a:avLst/>
              <a:gdLst/>
              <a:ahLst/>
              <a:cxnLst/>
              <a:rect l="l" t="t" r="r" b="b"/>
              <a:pathLst>
                <a:path w="1118" h="4262" extrusionOk="0">
                  <a:moveTo>
                    <a:pt x="162" y="0"/>
                  </a:moveTo>
                  <a:cubicBezTo>
                    <a:pt x="74" y="0"/>
                    <a:pt x="1" y="172"/>
                    <a:pt x="1" y="385"/>
                  </a:cubicBezTo>
                  <a:lnTo>
                    <a:pt x="1" y="4167"/>
                  </a:lnTo>
                  <a:cubicBezTo>
                    <a:pt x="1" y="4238"/>
                    <a:pt x="9" y="4262"/>
                    <a:pt x="23" y="4262"/>
                  </a:cubicBezTo>
                  <a:cubicBezTo>
                    <a:pt x="51" y="4262"/>
                    <a:pt x="103" y="4167"/>
                    <a:pt x="162" y="4167"/>
                  </a:cubicBezTo>
                  <a:lnTo>
                    <a:pt x="958" y="4167"/>
                  </a:lnTo>
                  <a:cubicBezTo>
                    <a:pt x="1016" y="4167"/>
                    <a:pt x="1068" y="4262"/>
                    <a:pt x="1095" y="4262"/>
                  </a:cubicBezTo>
                  <a:cubicBezTo>
                    <a:pt x="1109" y="4262"/>
                    <a:pt x="1117" y="4238"/>
                    <a:pt x="1117" y="4167"/>
                  </a:cubicBezTo>
                  <a:lnTo>
                    <a:pt x="1117" y="385"/>
                  </a:lnTo>
                  <a:cubicBezTo>
                    <a:pt x="1117" y="172"/>
                    <a:pt x="1046" y="0"/>
                    <a:pt x="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a:off x="6448829" y="4855793"/>
              <a:ext cx="68875" cy="79262"/>
            </a:xfrm>
            <a:custGeom>
              <a:avLst/>
              <a:gdLst/>
              <a:ahLst/>
              <a:cxnLst/>
              <a:rect l="l" t="t" r="r" b="b"/>
              <a:pathLst>
                <a:path w="1037" h="9992" extrusionOk="0">
                  <a:moveTo>
                    <a:pt x="162" y="1"/>
                  </a:moveTo>
                  <a:cubicBezTo>
                    <a:pt x="72" y="1"/>
                    <a:pt x="1" y="173"/>
                    <a:pt x="1" y="384"/>
                  </a:cubicBezTo>
                  <a:lnTo>
                    <a:pt x="1" y="9897"/>
                  </a:lnTo>
                  <a:cubicBezTo>
                    <a:pt x="1" y="9968"/>
                    <a:pt x="9" y="9992"/>
                    <a:pt x="23" y="9992"/>
                  </a:cubicBezTo>
                  <a:cubicBezTo>
                    <a:pt x="51" y="9992"/>
                    <a:pt x="102" y="9897"/>
                    <a:pt x="162" y="9897"/>
                  </a:cubicBezTo>
                  <a:lnTo>
                    <a:pt x="875" y="9897"/>
                  </a:lnTo>
                  <a:cubicBezTo>
                    <a:pt x="934" y="9897"/>
                    <a:pt x="986" y="9992"/>
                    <a:pt x="1014" y="9992"/>
                  </a:cubicBezTo>
                  <a:cubicBezTo>
                    <a:pt x="1029" y="9992"/>
                    <a:pt x="1037" y="9968"/>
                    <a:pt x="1037" y="9897"/>
                  </a:cubicBezTo>
                  <a:lnTo>
                    <a:pt x="1037" y="384"/>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a:off x="8413531" y="4697909"/>
              <a:ext cx="85283" cy="237129"/>
            </a:xfrm>
            <a:custGeom>
              <a:avLst/>
              <a:gdLst/>
              <a:ahLst/>
              <a:cxnLst/>
              <a:rect l="l" t="t" r="r" b="b"/>
              <a:pathLst>
                <a:path w="1284" h="12754" extrusionOk="0">
                  <a:moveTo>
                    <a:pt x="162" y="0"/>
                  </a:moveTo>
                  <a:cubicBezTo>
                    <a:pt x="72" y="0"/>
                    <a:pt x="0" y="171"/>
                    <a:pt x="0" y="383"/>
                  </a:cubicBezTo>
                  <a:lnTo>
                    <a:pt x="0" y="12659"/>
                  </a:lnTo>
                  <a:cubicBezTo>
                    <a:pt x="0" y="12730"/>
                    <a:pt x="8" y="12754"/>
                    <a:pt x="22" y="12754"/>
                  </a:cubicBezTo>
                  <a:cubicBezTo>
                    <a:pt x="50" y="12754"/>
                    <a:pt x="102" y="12659"/>
                    <a:pt x="162" y="12659"/>
                  </a:cubicBezTo>
                  <a:lnTo>
                    <a:pt x="1124" y="12659"/>
                  </a:lnTo>
                  <a:cubicBezTo>
                    <a:pt x="1183" y="12659"/>
                    <a:pt x="1234" y="12754"/>
                    <a:pt x="1262" y="12754"/>
                  </a:cubicBezTo>
                  <a:cubicBezTo>
                    <a:pt x="1276" y="12754"/>
                    <a:pt x="1284" y="12730"/>
                    <a:pt x="1284" y="12659"/>
                  </a:cubicBezTo>
                  <a:lnTo>
                    <a:pt x="1284" y="383"/>
                  </a:lnTo>
                  <a:cubicBezTo>
                    <a:pt x="1284" y="171"/>
                    <a:pt x="1212"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a:off x="8554143"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a:off x="8688444"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5" y="4752"/>
                  </a:lnTo>
                  <a:cubicBezTo>
                    <a:pt x="825" y="4752"/>
                    <a:pt x="877" y="4847"/>
                    <a:pt x="905" y="4847"/>
                  </a:cubicBezTo>
                  <a:cubicBezTo>
                    <a:pt x="919" y="4847"/>
                    <a:pt x="927" y="4823"/>
                    <a:pt x="927" y="4752"/>
                  </a:cubicBezTo>
                  <a:lnTo>
                    <a:pt x="927" y="383"/>
                  </a:lnTo>
                  <a:cubicBezTo>
                    <a:pt x="927" y="171"/>
                    <a:pt x="855" y="0"/>
                    <a:pt x="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a:off x="8817166" y="4739966"/>
              <a:ext cx="67084" cy="195073"/>
            </a:xfrm>
            <a:custGeom>
              <a:avLst/>
              <a:gdLst/>
              <a:ahLst/>
              <a:cxnLst/>
              <a:rect l="l" t="t" r="r" b="b"/>
              <a:pathLst>
                <a:path w="1010" h="10492" extrusionOk="0">
                  <a:moveTo>
                    <a:pt x="162" y="0"/>
                  </a:moveTo>
                  <a:cubicBezTo>
                    <a:pt x="72" y="0"/>
                    <a:pt x="1" y="171"/>
                    <a:pt x="1" y="384"/>
                  </a:cubicBezTo>
                  <a:lnTo>
                    <a:pt x="1" y="10397"/>
                  </a:lnTo>
                  <a:cubicBezTo>
                    <a:pt x="1" y="10468"/>
                    <a:pt x="9" y="10492"/>
                    <a:pt x="23" y="10492"/>
                  </a:cubicBezTo>
                  <a:cubicBezTo>
                    <a:pt x="50" y="10492"/>
                    <a:pt x="102" y="10397"/>
                    <a:pt x="162" y="10397"/>
                  </a:cubicBezTo>
                  <a:lnTo>
                    <a:pt x="850" y="10397"/>
                  </a:lnTo>
                  <a:cubicBezTo>
                    <a:pt x="908" y="10397"/>
                    <a:pt x="960" y="10492"/>
                    <a:pt x="987" y="10492"/>
                  </a:cubicBezTo>
                  <a:cubicBezTo>
                    <a:pt x="1001" y="10492"/>
                    <a:pt x="1009" y="10468"/>
                    <a:pt x="1009" y="1039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a:off x="8948677" y="4815842"/>
              <a:ext cx="67084" cy="119197"/>
            </a:xfrm>
            <a:custGeom>
              <a:avLst/>
              <a:gdLst/>
              <a:ahLst/>
              <a:cxnLst/>
              <a:rect l="l" t="t" r="r" b="b"/>
              <a:pathLst>
                <a:path w="1010" h="6411" extrusionOk="0">
                  <a:moveTo>
                    <a:pt x="162" y="0"/>
                  </a:moveTo>
                  <a:cubicBezTo>
                    <a:pt x="74" y="0"/>
                    <a:pt x="1" y="173"/>
                    <a:pt x="1" y="384"/>
                  </a:cubicBezTo>
                  <a:lnTo>
                    <a:pt x="1" y="6316"/>
                  </a:lnTo>
                  <a:cubicBezTo>
                    <a:pt x="1" y="6387"/>
                    <a:pt x="9" y="6411"/>
                    <a:pt x="23" y="6411"/>
                  </a:cubicBezTo>
                  <a:cubicBezTo>
                    <a:pt x="51" y="6411"/>
                    <a:pt x="103" y="6316"/>
                    <a:pt x="162" y="6316"/>
                  </a:cubicBezTo>
                  <a:lnTo>
                    <a:pt x="850" y="6316"/>
                  </a:lnTo>
                  <a:cubicBezTo>
                    <a:pt x="908" y="6316"/>
                    <a:pt x="960" y="6411"/>
                    <a:pt x="987" y="6411"/>
                  </a:cubicBezTo>
                  <a:cubicBezTo>
                    <a:pt x="1001" y="6411"/>
                    <a:pt x="1009" y="6387"/>
                    <a:pt x="1009" y="6316"/>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a:off x="9080189" y="4831590"/>
              <a:ext cx="67084" cy="103449"/>
            </a:xfrm>
            <a:custGeom>
              <a:avLst/>
              <a:gdLst/>
              <a:ahLst/>
              <a:cxnLst/>
              <a:rect l="l" t="t" r="r" b="b"/>
              <a:pathLst>
                <a:path w="1010" h="5564" extrusionOk="0">
                  <a:moveTo>
                    <a:pt x="162" y="0"/>
                  </a:moveTo>
                  <a:cubicBezTo>
                    <a:pt x="74" y="0"/>
                    <a:pt x="1" y="173"/>
                    <a:pt x="1" y="384"/>
                  </a:cubicBezTo>
                  <a:lnTo>
                    <a:pt x="1" y="5469"/>
                  </a:lnTo>
                  <a:cubicBezTo>
                    <a:pt x="1" y="5540"/>
                    <a:pt x="9" y="5564"/>
                    <a:pt x="23" y="5564"/>
                  </a:cubicBezTo>
                  <a:cubicBezTo>
                    <a:pt x="51" y="5564"/>
                    <a:pt x="103" y="5469"/>
                    <a:pt x="162" y="5469"/>
                  </a:cubicBezTo>
                  <a:lnTo>
                    <a:pt x="850" y="5469"/>
                  </a:lnTo>
                  <a:cubicBezTo>
                    <a:pt x="908" y="5469"/>
                    <a:pt x="960" y="5564"/>
                    <a:pt x="987" y="5564"/>
                  </a:cubicBezTo>
                  <a:cubicBezTo>
                    <a:pt x="1001" y="5564"/>
                    <a:pt x="1009" y="5540"/>
                    <a:pt x="1009" y="5469"/>
                  </a:cubicBezTo>
                  <a:lnTo>
                    <a:pt x="1009" y="384"/>
                  </a:lnTo>
                  <a:cubicBezTo>
                    <a:pt x="1009" y="173"/>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a:off x="8290256" y="4749262"/>
              <a:ext cx="68745" cy="185776"/>
            </a:xfrm>
            <a:custGeom>
              <a:avLst/>
              <a:gdLst/>
              <a:ahLst/>
              <a:cxnLst/>
              <a:rect l="l" t="t" r="r" b="b"/>
              <a:pathLst>
                <a:path w="1035" h="9992" extrusionOk="0">
                  <a:moveTo>
                    <a:pt x="160" y="1"/>
                  </a:moveTo>
                  <a:cubicBezTo>
                    <a:pt x="72" y="1"/>
                    <a:pt x="1" y="173"/>
                    <a:pt x="1" y="384"/>
                  </a:cubicBezTo>
                  <a:lnTo>
                    <a:pt x="1" y="9897"/>
                  </a:lnTo>
                  <a:cubicBezTo>
                    <a:pt x="1" y="9968"/>
                    <a:pt x="9" y="9992"/>
                    <a:pt x="23" y="9992"/>
                  </a:cubicBezTo>
                  <a:cubicBezTo>
                    <a:pt x="50" y="9992"/>
                    <a:pt x="102" y="9897"/>
                    <a:pt x="160" y="9897"/>
                  </a:cubicBezTo>
                  <a:lnTo>
                    <a:pt x="875" y="9897"/>
                  </a:lnTo>
                  <a:cubicBezTo>
                    <a:pt x="934" y="9897"/>
                    <a:pt x="985" y="9992"/>
                    <a:pt x="1013" y="9992"/>
                  </a:cubicBezTo>
                  <a:cubicBezTo>
                    <a:pt x="1027" y="9992"/>
                    <a:pt x="1035" y="9968"/>
                    <a:pt x="1035" y="9897"/>
                  </a:cubicBezTo>
                  <a:lnTo>
                    <a:pt x="1035" y="384"/>
                  </a:lnTo>
                  <a:cubicBezTo>
                    <a:pt x="1035"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a:off x="920965" y="4803775"/>
              <a:ext cx="67084" cy="131282"/>
            </a:xfrm>
            <a:custGeom>
              <a:avLst/>
              <a:gdLst/>
              <a:ahLst/>
              <a:cxnLst/>
              <a:rect l="l" t="t" r="r" b="b"/>
              <a:pathLst>
                <a:path w="1010" h="7061" extrusionOk="0">
                  <a:moveTo>
                    <a:pt x="162" y="0"/>
                  </a:moveTo>
                  <a:cubicBezTo>
                    <a:pt x="72" y="0"/>
                    <a:pt x="1" y="171"/>
                    <a:pt x="1" y="384"/>
                  </a:cubicBezTo>
                  <a:lnTo>
                    <a:pt x="1" y="6967"/>
                  </a:lnTo>
                  <a:cubicBezTo>
                    <a:pt x="1" y="7037"/>
                    <a:pt x="9" y="7061"/>
                    <a:pt x="23" y="7061"/>
                  </a:cubicBezTo>
                  <a:cubicBezTo>
                    <a:pt x="50" y="7061"/>
                    <a:pt x="102" y="6967"/>
                    <a:pt x="162" y="6967"/>
                  </a:cubicBezTo>
                  <a:lnTo>
                    <a:pt x="850" y="6967"/>
                  </a:lnTo>
                  <a:cubicBezTo>
                    <a:pt x="908" y="6967"/>
                    <a:pt x="960" y="7061"/>
                    <a:pt x="987" y="7061"/>
                  </a:cubicBezTo>
                  <a:cubicBezTo>
                    <a:pt x="1001" y="7061"/>
                    <a:pt x="1009" y="7037"/>
                    <a:pt x="1009" y="6967"/>
                  </a:cubicBezTo>
                  <a:lnTo>
                    <a:pt x="1009" y="384"/>
                  </a:lnTo>
                  <a:cubicBezTo>
                    <a:pt x="1009" y="171"/>
                    <a:pt x="938" y="0"/>
                    <a:pt x="8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a:off x="1055266" y="4844920"/>
              <a:ext cx="61571" cy="90118"/>
            </a:xfrm>
            <a:custGeom>
              <a:avLst/>
              <a:gdLst/>
              <a:ahLst/>
              <a:cxnLst/>
              <a:rect l="l" t="t" r="r" b="b"/>
              <a:pathLst>
                <a:path w="927" h="4847" extrusionOk="0">
                  <a:moveTo>
                    <a:pt x="160" y="0"/>
                  </a:moveTo>
                  <a:cubicBezTo>
                    <a:pt x="72" y="0"/>
                    <a:pt x="1" y="171"/>
                    <a:pt x="1" y="383"/>
                  </a:cubicBezTo>
                  <a:lnTo>
                    <a:pt x="1" y="4752"/>
                  </a:lnTo>
                  <a:cubicBezTo>
                    <a:pt x="1" y="4823"/>
                    <a:pt x="9" y="4847"/>
                    <a:pt x="23" y="4847"/>
                  </a:cubicBezTo>
                  <a:cubicBezTo>
                    <a:pt x="50" y="4847"/>
                    <a:pt x="102" y="4752"/>
                    <a:pt x="160" y="4752"/>
                  </a:cubicBezTo>
                  <a:lnTo>
                    <a:pt x="767" y="4752"/>
                  </a:lnTo>
                  <a:cubicBezTo>
                    <a:pt x="826" y="4752"/>
                    <a:pt x="877" y="4847"/>
                    <a:pt x="905" y="4847"/>
                  </a:cubicBezTo>
                  <a:cubicBezTo>
                    <a:pt x="919" y="4847"/>
                    <a:pt x="927" y="4823"/>
                    <a:pt x="927" y="4752"/>
                  </a:cubicBezTo>
                  <a:lnTo>
                    <a:pt x="927" y="383"/>
                  </a:lnTo>
                  <a:cubicBezTo>
                    <a:pt x="927" y="171"/>
                    <a:pt x="855"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a:off x="1184121" y="4739966"/>
              <a:ext cx="67018" cy="195073"/>
            </a:xfrm>
            <a:custGeom>
              <a:avLst/>
              <a:gdLst/>
              <a:ahLst/>
              <a:cxnLst/>
              <a:rect l="l" t="t" r="r" b="b"/>
              <a:pathLst>
                <a:path w="1009" h="10492" extrusionOk="0">
                  <a:moveTo>
                    <a:pt x="160" y="0"/>
                  </a:moveTo>
                  <a:cubicBezTo>
                    <a:pt x="72" y="0"/>
                    <a:pt x="1" y="171"/>
                    <a:pt x="1" y="384"/>
                  </a:cubicBezTo>
                  <a:lnTo>
                    <a:pt x="1" y="10397"/>
                  </a:lnTo>
                  <a:cubicBezTo>
                    <a:pt x="1" y="10468"/>
                    <a:pt x="9" y="10492"/>
                    <a:pt x="22" y="10492"/>
                  </a:cubicBezTo>
                  <a:cubicBezTo>
                    <a:pt x="50" y="10492"/>
                    <a:pt x="101" y="10397"/>
                    <a:pt x="160" y="10397"/>
                  </a:cubicBezTo>
                  <a:lnTo>
                    <a:pt x="848" y="10397"/>
                  </a:lnTo>
                  <a:cubicBezTo>
                    <a:pt x="906" y="10397"/>
                    <a:pt x="958" y="10492"/>
                    <a:pt x="987" y="10492"/>
                  </a:cubicBezTo>
                  <a:cubicBezTo>
                    <a:pt x="1001" y="10492"/>
                    <a:pt x="1009" y="10468"/>
                    <a:pt x="1009" y="10397"/>
                  </a:cubicBezTo>
                  <a:lnTo>
                    <a:pt x="1009" y="384"/>
                  </a:lnTo>
                  <a:cubicBezTo>
                    <a:pt x="1009" y="171"/>
                    <a:pt x="936"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a:off x="1315632" y="4815879"/>
              <a:ext cx="67018" cy="119159"/>
            </a:xfrm>
            <a:custGeom>
              <a:avLst/>
              <a:gdLst/>
              <a:ahLst/>
              <a:cxnLst/>
              <a:rect l="l" t="t" r="r" b="b"/>
              <a:pathLst>
                <a:path w="1009" h="6409" extrusionOk="0">
                  <a:moveTo>
                    <a:pt x="160" y="0"/>
                  </a:moveTo>
                  <a:cubicBezTo>
                    <a:pt x="72" y="0"/>
                    <a:pt x="1" y="171"/>
                    <a:pt x="1" y="383"/>
                  </a:cubicBezTo>
                  <a:lnTo>
                    <a:pt x="1" y="6314"/>
                  </a:lnTo>
                  <a:cubicBezTo>
                    <a:pt x="1" y="6385"/>
                    <a:pt x="9" y="6409"/>
                    <a:pt x="22" y="6409"/>
                  </a:cubicBezTo>
                  <a:cubicBezTo>
                    <a:pt x="50" y="6409"/>
                    <a:pt x="102" y="6314"/>
                    <a:pt x="160" y="6314"/>
                  </a:cubicBezTo>
                  <a:lnTo>
                    <a:pt x="848" y="6314"/>
                  </a:lnTo>
                  <a:cubicBezTo>
                    <a:pt x="908" y="6314"/>
                    <a:pt x="959" y="6409"/>
                    <a:pt x="987" y="6409"/>
                  </a:cubicBezTo>
                  <a:cubicBezTo>
                    <a:pt x="1001" y="6409"/>
                    <a:pt x="1009" y="6385"/>
                    <a:pt x="1009" y="6314"/>
                  </a:cubicBezTo>
                  <a:lnTo>
                    <a:pt x="1009" y="383"/>
                  </a:lnTo>
                  <a:cubicBezTo>
                    <a:pt x="1009" y="171"/>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a:off x="1447144" y="4831590"/>
              <a:ext cx="67084" cy="103449"/>
            </a:xfrm>
            <a:custGeom>
              <a:avLst/>
              <a:gdLst/>
              <a:ahLst/>
              <a:cxnLst/>
              <a:rect l="l" t="t" r="r" b="b"/>
              <a:pathLst>
                <a:path w="1010" h="5564" extrusionOk="0">
                  <a:moveTo>
                    <a:pt x="160" y="0"/>
                  </a:moveTo>
                  <a:cubicBezTo>
                    <a:pt x="72" y="0"/>
                    <a:pt x="1" y="173"/>
                    <a:pt x="1" y="384"/>
                  </a:cubicBezTo>
                  <a:lnTo>
                    <a:pt x="1" y="5469"/>
                  </a:lnTo>
                  <a:cubicBezTo>
                    <a:pt x="1" y="5540"/>
                    <a:pt x="9" y="5564"/>
                    <a:pt x="22" y="5564"/>
                  </a:cubicBezTo>
                  <a:cubicBezTo>
                    <a:pt x="50" y="5564"/>
                    <a:pt x="102" y="5469"/>
                    <a:pt x="160" y="5469"/>
                  </a:cubicBezTo>
                  <a:lnTo>
                    <a:pt x="848" y="5469"/>
                  </a:lnTo>
                  <a:cubicBezTo>
                    <a:pt x="908" y="5469"/>
                    <a:pt x="959" y="5564"/>
                    <a:pt x="987" y="5564"/>
                  </a:cubicBezTo>
                  <a:cubicBezTo>
                    <a:pt x="1001" y="5564"/>
                    <a:pt x="1009" y="5540"/>
                    <a:pt x="1009" y="5469"/>
                  </a:cubicBezTo>
                  <a:lnTo>
                    <a:pt x="1009" y="384"/>
                  </a:lnTo>
                  <a:cubicBezTo>
                    <a:pt x="1009" y="173"/>
                    <a:pt x="938" y="0"/>
                    <a:pt x="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a:off x="1577792" y="4763169"/>
              <a:ext cx="68878" cy="171869"/>
            </a:xfrm>
            <a:custGeom>
              <a:avLst/>
              <a:gdLst/>
              <a:ahLst/>
              <a:cxnLst/>
              <a:rect l="l" t="t" r="r" b="b"/>
              <a:pathLst>
                <a:path w="1037" h="9244" extrusionOk="0">
                  <a:moveTo>
                    <a:pt x="162" y="1"/>
                  </a:moveTo>
                  <a:cubicBezTo>
                    <a:pt x="72" y="1"/>
                    <a:pt x="1" y="173"/>
                    <a:pt x="1" y="386"/>
                  </a:cubicBezTo>
                  <a:lnTo>
                    <a:pt x="1" y="9149"/>
                  </a:lnTo>
                  <a:cubicBezTo>
                    <a:pt x="1" y="9220"/>
                    <a:pt x="9" y="9244"/>
                    <a:pt x="23" y="9244"/>
                  </a:cubicBezTo>
                  <a:cubicBezTo>
                    <a:pt x="51" y="9244"/>
                    <a:pt x="102" y="9149"/>
                    <a:pt x="162" y="9149"/>
                  </a:cubicBezTo>
                  <a:lnTo>
                    <a:pt x="875" y="9149"/>
                  </a:lnTo>
                  <a:cubicBezTo>
                    <a:pt x="935" y="9149"/>
                    <a:pt x="987" y="9244"/>
                    <a:pt x="1015" y="9244"/>
                  </a:cubicBezTo>
                  <a:cubicBezTo>
                    <a:pt x="1029" y="9244"/>
                    <a:pt x="1037" y="9220"/>
                    <a:pt x="1037" y="9149"/>
                  </a:cubicBezTo>
                  <a:lnTo>
                    <a:pt x="1037" y="386"/>
                  </a:lnTo>
                  <a:cubicBezTo>
                    <a:pt x="1037" y="173"/>
                    <a:pt x="963" y="1"/>
                    <a:pt x="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a:off x="1706654" y="4638031"/>
              <a:ext cx="74249" cy="297025"/>
            </a:xfrm>
            <a:custGeom>
              <a:avLst/>
              <a:gdLst/>
              <a:ahLst/>
              <a:cxnLst/>
              <a:rect l="l" t="t" r="r" b="b"/>
              <a:pathLst>
                <a:path w="1118" h="10443" extrusionOk="0">
                  <a:moveTo>
                    <a:pt x="160" y="1"/>
                  </a:moveTo>
                  <a:cubicBezTo>
                    <a:pt x="72" y="1"/>
                    <a:pt x="1" y="173"/>
                    <a:pt x="1" y="384"/>
                  </a:cubicBezTo>
                  <a:lnTo>
                    <a:pt x="1" y="10348"/>
                  </a:lnTo>
                  <a:cubicBezTo>
                    <a:pt x="1" y="10419"/>
                    <a:pt x="9" y="10443"/>
                    <a:pt x="22" y="10443"/>
                  </a:cubicBezTo>
                  <a:cubicBezTo>
                    <a:pt x="50" y="10443"/>
                    <a:pt x="101" y="10348"/>
                    <a:pt x="160" y="10348"/>
                  </a:cubicBezTo>
                  <a:lnTo>
                    <a:pt x="956" y="10348"/>
                  </a:lnTo>
                  <a:cubicBezTo>
                    <a:pt x="1016" y="10348"/>
                    <a:pt x="1067" y="10443"/>
                    <a:pt x="1095" y="10443"/>
                  </a:cubicBezTo>
                  <a:cubicBezTo>
                    <a:pt x="1109" y="10443"/>
                    <a:pt x="1117" y="10419"/>
                    <a:pt x="1117" y="10348"/>
                  </a:cubicBezTo>
                  <a:lnTo>
                    <a:pt x="1117" y="384"/>
                  </a:lnTo>
                  <a:cubicBezTo>
                    <a:pt x="1117" y="173"/>
                    <a:pt x="1046"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a:off x="1836354" y="4719871"/>
              <a:ext cx="77850" cy="215173"/>
            </a:xfrm>
            <a:custGeom>
              <a:avLst/>
              <a:gdLst/>
              <a:ahLst/>
              <a:cxnLst/>
              <a:rect l="l" t="t" r="r" b="b"/>
              <a:pathLst>
                <a:path w="1172" h="17805" extrusionOk="0">
                  <a:moveTo>
                    <a:pt x="160" y="0"/>
                  </a:moveTo>
                  <a:cubicBezTo>
                    <a:pt x="72" y="0"/>
                    <a:pt x="0" y="173"/>
                    <a:pt x="0" y="385"/>
                  </a:cubicBezTo>
                  <a:lnTo>
                    <a:pt x="0" y="17710"/>
                  </a:lnTo>
                  <a:cubicBezTo>
                    <a:pt x="0" y="17781"/>
                    <a:pt x="8" y="17805"/>
                    <a:pt x="22" y="17805"/>
                  </a:cubicBezTo>
                  <a:cubicBezTo>
                    <a:pt x="50" y="17805"/>
                    <a:pt x="101" y="17710"/>
                    <a:pt x="160" y="17710"/>
                  </a:cubicBezTo>
                  <a:lnTo>
                    <a:pt x="1010" y="17710"/>
                  </a:lnTo>
                  <a:cubicBezTo>
                    <a:pt x="1070" y="17710"/>
                    <a:pt x="1122" y="17805"/>
                    <a:pt x="1150" y="17805"/>
                  </a:cubicBezTo>
                  <a:cubicBezTo>
                    <a:pt x="1164" y="17805"/>
                    <a:pt x="1172" y="17781"/>
                    <a:pt x="1172" y="17710"/>
                  </a:cubicBezTo>
                  <a:lnTo>
                    <a:pt x="1172" y="385"/>
                  </a:lnTo>
                  <a:cubicBezTo>
                    <a:pt x="1172" y="173"/>
                    <a:pt x="1100" y="0"/>
                    <a:pt x="1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a:off x="1971530" y="4773469"/>
              <a:ext cx="70538" cy="161569"/>
            </a:xfrm>
            <a:custGeom>
              <a:avLst/>
              <a:gdLst/>
              <a:ahLst/>
              <a:cxnLst/>
              <a:rect l="l" t="t" r="r" b="b"/>
              <a:pathLst>
                <a:path w="1062" h="8690" extrusionOk="0">
                  <a:moveTo>
                    <a:pt x="160" y="1"/>
                  </a:moveTo>
                  <a:cubicBezTo>
                    <a:pt x="72" y="1"/>
                    <a:pt x="0" y="173"/>
                    <a:pt x="0" y="384"/>
                  </a:cubicBezTo>
                  <a:lnTo>
                    <a:pt x="0" y="8595"/>
                  </a:lnTo>
                  <a:cubicBezTo>
                    <a:pt x="0" y="8666"/>
                    <a:pt x="8" y="8690"/>
                    <a:pt x="22" y="8690"/>
                  </a:cubicBezTo>
                  <a:cubicBezTo>
                    <a:pt x="50" y="8690"/>
                    <a:pt x="101" y="8595"/>
                    <a:pt x="160" y="8595"/>
                  </a:cubicBezTo>
                  <a:lnTo>
                    <a:pt x="902" y="8595"/>
                  </a:lnTo>
                  <a:cubicBezTo>
                    <a:pt x="961" y="8595"/>
                    <a:pt x="1012" y="8690"/>
                    <a:pt x="1040" y="8690"/>
                  </a:cubicBezTo>
                  <a:cubicBezTo>
                    <a:pt x="1054" y="8690"/>
                    <a:pt x="1062" y="8666"/>
                    <a:pt x="1062" y="8595"/>
                  </a:cubicBezTo>
                  <a:lnTo>
                    <a:pt x="1062" y="384"/>
                  </a:lnTo>
                  <a:cubicBezTo>
                    <a:pt x="1062" y="173"/>
                    <a:pt x="990"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16"/>
          <p:cNvGrpSpPr/>
          <p:nvPr/>
        </p:nvGrpSpPr>
        <p:grpSpPr>
          <a:xfrm>
            <a:off x="-1" y="4935256"/>
            <a:ext cx="9144134" cy="129765"/>
            <a:chOff x="237925" y="603400"/>
            <a:chExt cx="3162200" cy="44875"/>
          </a:xfrm>
        </p:grpSpPr>
        <p:sp>
          <p:nvSpPr>
            <p:cNvPr id="815" name="Google Shape;815;p16"/>
            <p:cNvSpPr/>
            <p:nvPr/>
          </p:nvSpPr>
          <p:spPr>
            <a:xfrm>
              <a:off x="238125" y="603400"/>
              <a:ext cx="3162000" cy="7850"/>
            </a:xfrm>
            <a:custGeom>
              <a:avLst/>
              <a:gdLst/>
              <a:ahLst/>
              <a:cxnLst/>
              <a:rect l="l" t="t" r="r" b="b"/>
              <a:pathLst>
                <a:path w="126480" h="314" extrusionOk="0">
                  <a:moveTo>
                    <a:pt x="0" y="0"/>
                  </a:moveTo>
                  <a:lnTo>
                    <a:pt x="0" y="314"/>
                  </a:lnTo>
                  <a:lnTo>
                    <a:pt x="126479" y="314"/>
                  </a:lnTo>
                  <a:lnTo>
                    <a:pt x="126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a:off x="237925" y="636525"/>
              <a:ext cx="3147200" cy="11750"/>
            </a:xfrm>
            <a:custGeom>
              <a:avLst/>
              <a:gdLst/>
              <a:ahLst/>
              <a:cxnLst/>
              <a:rect l="l" t="t" r="r" b="b"/>
              <a:pathLst>
                <a:path w="125888" h="470" extrusionOk="0">
                  <a:moveTo>
                    <a:pt x="1" y="1"/>
                  </a:moveTo>
                  <a:lnTo>
                    <a:pt x="1" y="470"/>
                  </a:lnTo>
                  <a:lnTo>
                    <a:pt x="157" y="470"/>
                  </a:lnTo>
                  <a:lnTo>
                    <a:pt x="157" y="1"/>
                  </a:lnTo>
                  <a:close/>
                  <a:moveTo>
                    <a:pt x="947" y="1"/>
                  </a:moveTo>
                  <a:lnTo>
                    <a:pt x="947" y="470"/>
                  </a:lnTo>
                  <a:lnTo>
                    <a:pt x="1095" y="470"/>
                  </a:lnTo>
                  <a:lnTo>
                    <a:pt x="1103" y="1"/>
                  </a:lnTo>
                  <a:close/>
                  <a:moveTo>
                    <a:pt x="1876" y="1"/>
                  </a:moveTo>
                  <a:lnTo>
                    <a:pt x="1876" y="470"/>
                  </a:lnTo>
                  <a:lnTo>
                    <a:pt x="2032" y="470"/>
                  </a:lnTo>
                  <a:lnTo>
                    <a:pt x="2032" y="1"/>
                  </a:lnTo>
                  <a:close/>
                  <a:moveTo>
                    <a:pt x="2815" y="1"/>
                  </a:moveTo>
                  <a:lnTo>
                    <a:pt x="2815" y="470"/>
                  </a:lnTo>
                  <a:lnTo>
                    <a:pt x="2971" y="470"/>
                  </a:lnTo>
                  <a:lnTo>
                    <a:pt x="2971" y="1"/>
                  </a:lnTo>
                  <a:close/>
                  <a:moveTo>
                    <a:pt x="3754" y="1"/>
                  </a:moveTo>
                  <a:lnTo>
                    <a:pt x="3754" y="470"/>
                  </a:lnTo>
                  <a:lnTo>
                    <a:pt x="3909" y="470"/>
                  </a:lnTo>
                  <a:lnTo>
                    <a:pt x="3909" y="1"/>
                  </a:lnTo>
                  <a:close/>
                  <a:moveTo>
                    <a:pt x="4692" y="1"/>
                  </a:moveTo>
                  <a:lnTo>
                    <a:pt x="4692" y="470"/>
                  </a:lnTo>
                  <a:lnTo>
                    <a:pt x="4848" y="470"/>
                  </a:lnTo>
                  <a:lnTo>
                    <a:pt x="4848" y="1"/>
                  </a:lnTo>
                  <a:close/>
                  <a:moveTo>
                    <a:pt x="5631" y="1"/>
                  </a:moveTo>
                  <a:lnTo>
                    <a:pt x="5631" y="470"/>
                  </a:lnTo>
                  <a:lnTo>
                    <a:pt x="5787" y="470"/>
                  </a:lnTo>
                  <a:lnTo>
                    <a:pt x="5787" y="1"/>
                  </a:lnTo>
                  <a:close/>
                  <a:moveTo>
                    <a:pt x="6570" y="1"/>
                  </a:moveTo>
                  <a:lnTo>
                    <a:pt x="6570" y="470"/>
                  </a:lnTo>
                  <a:lnTo>
                    <a:pt x="6725" y="470"/>
                  </a:lnTo>
                  <a:lnTo>
                    <a:pt x="6725" y="1"/>
                  </a:lnTo>
                  <a:close/>
                  <a:moveTo>
                    <a:pt x="7506" y="1"/>
                  </a:moveTo>
                  <a:lnTo>
                    <a:pt x="7506" y="470"/>
                  </a:lnTo>
                  <a:lnTo>
                    <a:pt x="7664" y="470"/>
                  </a:lnTo>
                  <a:lnTo>
                    <a:pt x="7664" y="1"/>
                  </a:lnTo>
                  <a:close/>
                  <a:moveTo>
                    <a:pt x="8445" y="1"/>
                  </a:moveTo>
                  <a:lnTo>
                    <a:pt x="8445" y="470"/>
                  </a:lnTo>
                  <a:lnTo>
                    <a:pt x="8601" y="470"/>
                  </a:lnTo>
                  <a:lnTo>
                    <a:pt x="8601" y="1"/>
                  </a:lnTo>
                  <a:close/>
                  <a:moveTo>
                    <a:pt x="9384" y="1"/>
                  </a:moveTo>
                  <a:lnTo>
                    <a:pt x="9384" y="470"/>
                  </a:lnTo>
                  <a:lnTo>
                    <a:pt x="9540" y="470"/>
                  </a:lnTo>
                  <a:lnTo>
                    <a:pt x="9540" y="1"/>
                  </a:lnTo>
                  <a:close/>
                  <a:moveTo>
                    <a:pt x="10328" y="1"/>
                  </a:moveTo>
                  <a:lnTo>
                    <a:pt x="10328" y="470"/>
                  </a:lnTo>
                  <a:lnTo>
                    <a:pt x="10478" y="470"/>
                  </a:lnTo>
                  <a:lnTo>
                    <a:pt x="10486" y="1"/>
                  </a:lnTo>
                  <a:close/>
                  <a:moveTo>
                    <a:pt x="11259" y="1"/>
                  </a:moveTo>
                  <a:lnTo>
                    <a:pt x="11259" y="470"/>
                  </a:lnTo>
                  <a:lnTo>
                    <a:pt x="11417" y="470"/>
                  </a:lnTo>
                  <a:lnTo>
                    <a:pt x="11417" y="1"/>
                  </a:lnTo>
                  <a:close/>
                  <a:moveTo>
                    <a:pt x="12198" y="1"/>
                  </a:moveTo>
                  <a:lnTo>
                    <a:pt x="12198" y="470"/>
                  </a:lnTo>
                  <a:lnTo>
                    <a:pt x="12354" y="470"/>
                  </a:lnTo>
                  <a:lnTo>
                    <a:pt x="12354" y="1"/>
                  </a:lnTo>
                  <a:close/>
                  <a:moveTo>
                    <a:pt x="13137" y="1"/>
                  </a:moveTo>
                  <a:lnTo>
                    <a:pt x="13137" y="470"/>
                  </a:lnTo>
                  <a:lnTo>
                    <a:pt x="13292" y="470"/>
                  </a:lnTo>
                  <a:lnTo>
                    <a:pt x="13298" y="1"/>
                  </a:lnTo>
                  <a:close/>
                  <a:moveTo>
                    <a:pt x="14075" y="1"/>
                  </a:moveTo>
                  <a:lnTo>
                    <a:pt x="14075" y="470"/>
                  </a:lnTo>
                  <a:lnTo>
                    <a:pt x="14231" y="470"/>
                  </a:lnTo>
                  <a:lnTo>
                    <a:pt x="14238" y="1"/>
                  </a:lnTo>
                  <a:close/>
                  <a:moveTo>
                    <a:pt x="15012" y="1"/>
                  </a:moveTo>
                  <a:lnTo>
                    <a:pt x="15012" y="470"/>
                  </a:lnTo>
                  <a:lnTo>
                    <a:pt x="15170" y="470"/>
                  </a:lnTo>
                  <a:lnTo>
                    <a:pt x="15170" y="1"/>
                  </a:lnTo>
                  <a:close/>
                  <a:moveTo>
                    <a:pt x="15956" y="1"/>
                  </a:moveTo>
                  <a:lnTo>
                    <a:pt x="15956" y="470"/>
                  </a:lnTo>
                  <a:lnTo>
                    <a:pt x="16107" y="470"/>
                  </a:lnTo>
                  <a:lnTo>
                    <a:pt x="16114" y="1"/>
                  </a:lnTo>
                  <a:close/>
                  <a:moveTo>
                    <a:pt x="16897" y="1"/>
                  </a:moveTo>
                  <a:lnTo>
                    <a:pt x="16897" y="470"/>
                  </a:lnTo>
                  <a:lnTo>
                    <a:pt x="17045" y="470"/>
                  </a:lnTo>
                  <a:lnTo>
                    <a:pt x="17053" y="1"/>
                  </a:lnTo>
                  <a:close/>
                  <a:moveTo>
                    <a:pt x="17828" y="1"/>
                  </a:moveTo>
                  <a:lnTo>
                    <a:pt x="17828" y="470"/>
                  </a:lnTo>
                  <a:lnTo>
                    <a:pt x="17986" y="470"/>
                  </a:lnTo>
                  <a:lnTo>
                    <a:pt x="17986" y="1"/>
                  </a:lnTo>
                  <a:close/>
                  <a:moveTo>
                    <a:pt x="18767" y="1"/>
                  </a:moveTo>
                  <a:lnTo>
                    <a:pt x="18767" y="470"/>
                  </a:lnTo>
                  <a:lnTo>
                    <a:pt x="18923" y="470"/>
                  </a:lnTo>
                  <a:lnTo>
                    <a:pt x="18923" y="1"/>
                  </a:lnTo>
                  <a:close/>
                  <a:moveTo>
                    <a:pt x="19706" y="1"/>
                  </a:moveTo>
                  <a:lnTo>
                    <a:pt x="19706" y="470"/>
                  </a:lnTo>
                  <a:lnTo>
                    <a:pt x="19861" y="470"/>
                  </a:lnTo>
                  <a:lnTo>
                    <a:pt x="19861" y="1"/>
                  </a:lnTo>
                  <a:close/>
                  <a:moveTo>
                    <a:pt x="20644" y="1"/>
                  </a:moveTo>
                  <a:lnTo>
                    <a:pt x="20644" y="470"/>
                  </a:lnTo>
                  <a:lnTo>
                    <a:pt x="20800" y="470"/>
                  </a:lnTo>
                  <a:lnTo>
                    <a:pt x="20800" y="1"/>
                  </a:lnTo>
                  <a:close/>
                  <a:moveTo>
                    <a:pt x="21581" y="1"/>
                  </a:moveTo>
                  <a:lnTo>
                    <a:pt x="21581" y="470"/>
                  </a:lnTo>
                  <a:lnTo>
                    <a:pt x="21739" y="470"/>
                  </a:lnTo>
                  <a:lnTo>
                    <a:pt x="21739" y="1"/>
                  </a:lnTo>
                  <a:close/>
                  <a:moveTo>
                    <a:pt x="22520" y="1"/>
                  </a:moveTo>
                  <a:lnTo>
                    <a:pt x="22520" y="470"/>
                  </a:lnTo>
                  <a:lnTo>
                    <a:pt x="22676" y="470"/>
                  </a:lnTo>
                  <a:lnTo>
                    <a:pt x="22676" y="1"/>
                  </a:lnTo>
                  <a:close/>
                  <a:moveTo>
                    <a:pt x="23458" y="1"/>
                  </a:moveTo>
                  <a:lnTo>
                    <a:pt x="23458" y="470"/>
                  </a:lnTo>
                  <a:lnTo>
                    <a:pt x="23614" y="470"/>
                  </a:lnTo>
                  <a:lnTo>
                    <a:pt x="23614" y="1"/>
                  </a:lnTo>
                  <a:close/>
                  <a:moveTo>
                    <a:pt x="24397" y="1"/>
                  </a:moveTo>
                  <a:lnTo>
                    <a:pt x="24397" y="470"/>
                  </a:lnTo>
                  <a:lnTo>
                    <a:pt x="24553" y="470"/>
                  </a:lnTo>
                  <a:lnTo>
                    <a:pt x="24553" y="1"/>
                  </a:lnTo>
                  <a:close/>
                  <a:moveTo>
                    <a:pt x="25334" y="1"/>
                  </a:moveTo>
                  <a:lnTo>
                    <a:pt x="25334" y="470"/>
                  </a:lnTo>
                  <a:lnTo>
                    <a:pt x="25492" y="470"/>
                  </a:lnTo>
                  <a:lnTo>
                    <a:pt x="25492" y="1"/>
                  </a:lnTo>
                  <a:close/>
                  <a:moveTo>
                    <a:pt x="26273" y="1"/>
                  </a:moveTo>
                  <a:lnTo>
                    <a:pt x="26273" y="470"/>
                  </a:lnTo>
                  <a:lnTo>
                    <a:pt x="26428" y="470"/>
                  </a:lnTo>
                  <a:lnTo>
                    <a:pt x="26428" y="1"/>
                  </a:lnTo>
                  <a:close/>
                  <a:moveTo>
                    <a:pt x="27211" y="1"/>
                  </a:moveTo>
                  <a:lnTo>
                    <a:pt x="27211" y="470"/>
                  </a:lnTo>
                  <a:lnTo>
                    <a:pt x="27367" y="470"/>
                  </a:lnTo>
                  <a:lnTo>
                    <a:pt x="27367" y="1"/>
                  </a:lnTo>
                  <a:close/>
                  <a:moveTo>
                    <a:pt x="28150" y="1"/>
                  </a:moveTo>
                  <a:lnTo>
                    <a:pt x="28150" y="470"/>
                  </a:lnTo>
                  <a:lnTo>
                    <a:pt x="28306" y="470"/>
                  </a:lnTo>
                  <a:lnTo>
                    <a:pt x="28306" y="1"/>
                  </a:lnTo>
                  <a:close/>
                  <a:moveTo>
                    <a:pt x="29087" y="1"/>
                  </a:moveTo>
                  <a:lnTo>
                    <a:pt x="29087" y="470"/>
                  </a:lnTo>
                  <a:lnTo>
                    <a:pt x="29244" y="470"/>
                  </a:lnTo>
                  <a:lnTo>
                    <a:pt x="29248" y="1"/>
                  </a:lnTo>
                  <a:close/>
                  <a:moveTo>
                    <a:pt x="30027" y="1"/>
                  </a:moveTo>
                  <a:lnTo>
                    <a:pt x="30027" y="470"/>
                  </a:lnTo>
                  <a:lnTo>
                    <a:pt x="30183" y="470"/>
                  </a:lnTo>
                  <a:lnTo>
                    <a:pt x="30189" y="1"/>
                  </a:lnTo>
                  <a:close/>
                  <a:moveTo>
                    <a:pt x="30966" y="1"/>
                  </a:moveTo>
                  <a:lnTo>
                    <a:pt x="30966" y="470"/>
                  </a:lnTo>
                  <a:lnTo>
                    <a:pt x="31122" y="470"/>
                  </a:lnTo>
                  <a:lnTo>
                    <a:pt x="31122" y="1"/>
                  </a:lnTo>
                  <a:close/>
                  <a:moveTo>
                    <a:pt x="31907" y="1"/>
                  </a:moveTo>
                  <a:lnTo>
                    <a:pt x="31907" y="470"/>
                  </a:lnTo>
                  <a:lnTo>
                    <a:pt x="32061" y="470"/>
                  </a:lnTo>
                  <a:lnTo>
                    <a:pt x="32064" y="1"/>
                  </a:lnTo>
                  <a:close/>
                  <a:moveTo>
                    <a:pt x="32847" y="1"/>
                  </a:moveTo>
                  <a:lnTo>
                    <a:pt x="32847" y="470"/>
                  </a:lnTo>
                  <a:lnTo>
                    <a:pt x="32997" y="470"/>
                  </a:lnTo>
                  <a:lnTo>
                    <a:pt x="33003" y="1"/>
                  </a:lnTo>
                  <a:close/>
                  <a:moveTo>
                    <a:pt x="33780" y="1"/>
                  </a:moveTo>
                  <a:lnTo>
                    <a:pt x="33780" y="470"/>
                  </a:lnTo>
                  <a:lnTo>
                    <a:pt x="33936" y="470"/>
                  </a:lnTo>
                  <a:lnTo>
                    <a:pt x="33936" y="1"/>
                  </a:lnTo>
                  <a:close/>
                  <a:moveTo>
                    <a:pt x="34719" y="1"/>
                  </a:moveTo>
                  <a:lnTo>
                    <a:pt x="34719" y="470"/>
                  </a:lnTo>
                  <a:lnTo>
                    <a:pt x="34875" y="470"/>
                  </a:lnTo>
                  <a:lnTo>
                    <a:pt x="34875" y="1"/>
                  </a:lnTo>
                  <a:close/>
                  <a:moveTo>
                    <a:pt x="35656" y="1"/>
                  </a:moveTo>
                  <a:lnTo>
                    <a:pt x="35656" y="470"/>
                  </a:lnTo>
                  <a:lnTo>
                    <a:pt x="35813" y="470"/>
                  </a:lnTo>
                  <a:lnTo>
                    <a:pt x="35813" y="1"/>
                  </a:lnTo>
                  <a:close/>
                  <a:moveTo>
                    <a:pt x="36594" y="1"/>
                  </a:moveTo>
                  <a:lnTo>
                    <a:pt x="36594" y="470"/>
                  </a:lnTo>
                  <a:lnTo>
                    <a:pt x="36750" y="470"/>
                  </a:lnTo>
                  <a:lnTo>
                    <a:pt x="36750" y="1"/>
                  </a:lnTo>
                  <a:close/>
                  <a:moveTo>
                    <a:pt x="37533" y="1"/>
                  </a:moveTo>
                  <a:lnTo>
                    <a:pt x="37533" y="470"/>
                  </a:lnTo>
                  <a:lnTo>
                    <a:pt x="37689" y="470"/>
                  </a:lnTo>
                  <a:lnTo>
                    <a:pt x="37689" y="1"/>
                  </a:lnTo>
                  <a:close/>
                  <a:moveTo>
                    <a:pt x="38472" y="1"/>
                  </a:moveTo>
                  <a:lnTo>
                    <a:pt x="38472" y="470"/>
                  </a:lnTo>
                  <a:lnTo>
                    <a:pt x="38628" y="470"/>
                  </a:lnTo>
                  <a:lnTo>
                    <a:pt x="38628" y="1"/>
                  </a:lnTo>
                  <a:close/>
                  <a:moveTo>
                    <a:pt x="39409" y="1"/>
                  </a:moveTo>
                  <a:lnTo>
                    <a:pt x="39409" y="470"/>
                  </a:lnTo>
                  <a:lnTo>
                    <a:pt x="39566" y="470"/>
                  </a:lnTo>
                  <a:lnTo>
                    <a:pt x="39566" y="1"/>
                  </a:lnTo>
                  <a:close/>
                  <a:moveTo>
                    <a:pt x="40347" y="1"/>
                  </a:moveTo>
                  <a:lnTo>
                    <a:pt x="40347" y="470"/>
                  </a:lnTo>
                  <a:lnTo>
                    <a:pt x="40503" y="470"/>
                  </a:lnTo>
                  <a:lnTo>
                    <a:pt x="40503" y="1"/>
                  </a:lnTo>
                  <a:close/>
                  <a:moveTo>
                    <a:pt x="41286" y="1"/>
                  </a:moveTo>
                  <a:lnTo>
                    <a:pt x="41286" y="470"/>
                  </a:lnTo>
                  <a:lnTo>
                    <a:pt x="41442" y="470"/>
                  </a:lnTo>
                  <a:lnTo>
                    <a:pt x="41442" y="1"/>
                  </a:lnTo>
                  <a:close/>
                  <a:moveTo>
                    <a:pt x="42225" y="1"/>
                  </a:moveTo>
                  <a:lnTo>
                    <a:pt x="42225" y="470"/>
                  </a:lnTo>
                  <a:lnTo>
                    <a:pt x="42380" y="470"/>
                  </a:lnTo>
                  <a:lnTo>
                    <a:pt x="42380" y="1"/>
                  </a:lnTo>
                  <a:close/>
                  <a:moveTo>
                    <a:pt x="43163" y="1"/>
                  </a:moveTo>
                  <a:lnTo>
                    <a:pt x="43163" y="470"/>
                  </a:lnTo>
                  <a:lnTo>
                    <a:pt x="43319" y="470"/>
                  </a:lnTo>
                  <a:lnTo>
                    <a:pt x="43319" y="1"/>
                  </a:lnTo>
                  <a:close/>
                  <a:moveTo>
                    <a:pt x="44102" y="1"/>
                  </a:moveTo>
                  <a:lnTo>
                    <a:pt x="44102" y="470"/>
                  </a:lnTo>
                  <a:lnTo>
                    <a:pt x="44258" y="470"/>
                  </a:lnTo>
                  <a:lnTo>
                    <a:pt x="44258" y="1"/>
                  </a:lnTo>
                  <a:close/>
                  <a:moveTo>
                    <a:pt x="45041" y="1"/>
                  </a:moveTo>
                  <a:lnTo>
                    <a:pt x="45041" y="470"/>
                  </a:lnTo>
                  <a:lnTo>
                    <a:pt x="45196" y="470"/>
                  </a:lnTo>
                  <a:lnTo>
                    <a:pt x="45198" y="1"/>
                  </a:lnTo>
                  <a:close/>
                  <a:moveTo>
                    <a:pt x="45977" y="1"/>
                  </a:moveTo>
                  <a:lnTo>
                    <a:pt x="45977" y="470"/>
                  </a:lnTo>
                  <a:lnTo>
                    <a:pt x="46135" y="470"/>
                  </a:lnTo>
                  <a:lnTo>
                    <a:pt x="46139" y="1"/>
                  </a:lnTo>
                  <a:close/>
                  <a:moveTo>
                    <a:pt x="46916" y="1"/>
                  </a:moveTo>
                  <a:lnTo>
                    <a:pt x="46916" y="470"/>
                  </a:lnTo>
                  <a:lnTo>
                    <a:pt x="47072" y="470"/>
                  </a:lnTo>
                  <a:lnTo>
                    <a:pt x="47072" y="1"/>
                  </a:lnTo>
                  <a:close/>
                  <a:moveTo>
                    <a:pt x="47857" y="1"/>
                  </a:moveTo>
                  <a:lnTo>
                    <a:pt x="47857" y="470"/>
                  </a:lnTo>
                  <a:lnTo>
                    <a:pt x="48011" y="470"/>
                  </a:lnTo>
                  <a:lnTo>
                    <a:pt x="48014" y="1"/>
                  </a:lnTo>
                  <a:close/>
                  <a:moveTo>
                    <a:pt x="48797" y="1"/>
                  </a:moveTo>
                  <a:lnTo>
                    <a:pt x="48797" y="470"/>
                  </a:lnTo>
                  <a:lnTo>
                    <a:pt x="48949" y="470"/>
                  </a:lnTo>
                  <a:lnTo>
                    <a:pt x="48953" y="1"/>
                  </a:lnTo>
                  <a:close/>
                  <a:moveTo>
                    <a:pt x="49730" y="1"/>
                  </a:moveTo>
                  <a:lnTo>
                    <a:pt x="49730" y="470"/>
                  </a:lnTo>
                  <a:lnTo>
                    <a:pt x="49888" y="470"/>
                  </a:lnTo>
                  <a:lnTo>
                    <a:pt x="49888" y="1"/>
                  </a:lnTo>
                  <a:close/>
                  <a:moveTo>
                    <a:pt x="50669" y="1"/>
                  </a:moveTo>
                  <a:lnTo>
                    <a:pt x="50669" y="470"/>
                  </a:lnTo>
                  <a:lnTo>
                    <a:pt x="50825" y="470"/>
                  </a:lnTo>
                  <a:lnTo>
                    <a:pt x="50825" y="1"/>
                  </a:lnTo>
                  <a:close/>
                  <a:moveTo>
                    <a:pt x="51608" y="1"/>
                  </a:moveTo>
                  <a:lnTo>
                    <a:pt x="51608" y="470"/>
                  </a:lnTo>
                  <a:lnTo>
                    <a:pt x="51764" y="470"/>
                  </a:lnTo>
                  <a:lnTo>
                    <a:pt x="51764" y="1"/>
                  </a:lnTo>
                  <a:close/>
                  <a:moveTo>
                    <a:pt x="52546" y="1"/>
                  </a:moveTo>
                  <a:lnTo>
                    <a:pt x="52546" y="470"/>
                  </a:lnTo>
                  <a:lnTo>
                    <a:pt x="52702" y="470"/>
                  </a:lnTo>
                  <a:lnTo>
                    <a:pt x="52702" y="1"/>
                  </a:lnTo>
                  <a:close/>
                  <a:moveTo>
                    <a:pt x="53483" y="1"/>
                  </a:moveTo>
                  <a:lnTo>
                    <a:pt x="53483" y="470"/>
                  </a:lnTo>
                  <a:lnTo>
                    <a:pt x="53641" y="470"/>
                  </a:lnTo>
                  <a:lnTo>
                    <a:pt x="53641" y="1"/>
                  </a:lnTo>
                  <a:close/>
                  <a:moveTo>
                    <a:pt x="54422" y="1"/>
                  </a:moveTo>
                  <a:lnTo>
                    <a:pt x="54422" y="470"/>
                  </a:lnTo>
                  <a:lnTo>
                    <a:pt x="54578" y="470"/>
                  </a:lnTo>
                  <a:lnTo>
                    <a:pt x="54578" y="1"/>
                  </a:lnTo>
                  <a:close/>
                  <a:moveTo>
                    <a:pt x="55362" y="1"/>
                  </a:moveTo>
                  <a:lnTo>
                    <a:pt x="55362" y="470"/>
                  </a:lnTo>
                  <a:lnTo>
                    <a:pt x="55518" y="470"/>
                  </a:lnTo>
                  <a:lnTo>
                    <a:pt x="55518" y="1"/>
                  </a:lnTo>
                  <a:close/>
                  <a:moveTo>
                    <a:pt x="56299" y="1"/>
                  </a:moveTo>
                  <a:lnTo>
                    <a:pt x="56299" y="470"/>
                  </a:lnTo>
                  <a:lnTo>
                    <a:pt x="56457" y="470"/>
                  </a:lnTo>
                  <a:lnTo>
                    <a:pt x="56457" y="1"/>
                  </a:lnTo>
                  <a:close/>
                  <a:moveTo>
                    <a:pt x="57238" y="1"/>
                  </a:moveTo>
                  <a:lnTo>
                    <a:pt x="57238" y="470"/>
                  </a:lnTo>
                  <a:lnTo>
                    <a:pt x="57394" y="470"/>
                  </a:lnTo>
                  <a:lnTo>
                    <a:pt x="57394" y="1"/>
                  </a:lnTo>
                  <a:close/>
                  <a:moveTo>
                    <a:pt x="58177" y="1"/>
                  </a:moveTo>
                  <a:lnTo>
                    <a:pt x="58177" y="470"/>
                  </a:lnTo>
                  <a:lnTo>
                    <a:pt x="58332" y="470"/>
                  </a:lnTo>
                  <a:lnTo>
                    <a:pt x="58332" y="1"/>
                  </a:lnTo>
                  <a:close/>
                  <a:moveTo>
                    <a:pt x="59115" y="1"/>
                  </a:moveTo>
                  <a:lnTo>
                    <a:pt x="59115" y="470"/>
                  </a:lnTo>
                  <a:lnTo>
                    <a:pt x="59271" y="470"/>
                  </a:lnTo>
                  <a:lnTo>
                    <a:pt x="59271" y="1"/>
                  </a:lnTo>
                  <a:close/>
                  <a:moveTo>
                    <a:pt x="60052" y="1"/>
                  </a:moveTo>
                  <a:lnTo>
                    <a:pt x="60052" y="470"/>
                  </a:lnTo>
                  <a:lnTo>
                    <a:pt x="60210" y="470"/>
                  </a:lnTo>
                  <a:lnTo>
                    <a:pt x="60210" y="1"/>
                  </a:lnTo>
                  <a:close/>
                  <a:moveTo>
                    <a:pt x="60991" y="1"/>
                  </a:moveTo>
                  <a:lnTo>
                    <a:pt x="60991" y="470"/>
                  </a:lnTo>
                  <a:lnTo>
                    <a:pt x="61147" y="470"/>
                  </a:lnTo>
                  <a:lnTo>
                    <a:pt x="61148" y="1"/>
                  </a:lnTo>
                  <a:close/>
                  <a:moveTo>
                    <a:pt x="61929" y="1"/>
                  </a:moveTo>
                  <a:lnTo>
                    <a:pt x="61929" y="470"/>
                  </a:lnTo>
                  <a:lnTo>
                    <a:pt x="62085" y="470"/>
                  </a:lnTo>
                  <a:lnTo>
                    <a:pt x="62089" y="1"/>
                  </a:lnTo>
                  <a:close/>
                  <a:moveTo>
                    <a:pt x="62868" y="1"/>
                  </a:moveTo>
                  <a:lnTo>
                    <a:pt x="62868" y="470"/>
                  </a:lnTo>
                  <a:lnTo>
                    <a:pt x="63024" y="470"/>
                  </a:lnTo>
                  <a:lnTo>
                    <a:pt x="63024" y="1"/>
                  </a:lnTo>
                  <a:close/>
                  <a:moveTo>
                    <a:pt x="63807" y="1"/>
                  </a:moveTo>
                  <a:lnTo>
                    <a:pt x="63807" y="470"/>
                  </a:lnTo>
                  <a:lnTo>
                    <a:pt x="63963" y="470"/>
                  </a:lnTo>
                  <a:lnTo>
                    <a:pt x="63965" y="1"/>
                  </a:lnTo>
                  <a:close/>
                  <a:moveTo>
                    <a:pt x="64747" y="1"/>
                  </a:moveTo>
                  <a:lnTo>
                    <a:pt x="64747" y="470"/>
                  </a:lnTo>
                  <a:lnTo>
                    <a:pt x="64901" y="470"/>
                  </a:lnTo>
                  <a:lnTo>
                    <a:pt x="64903" y="1"/>
                  </a:lnTo>
                  <a:close/>
                  <a:moveTo>
                    <a:pt x="65682" y="1"/>
                  </a:moveTo>
                  <a:lnTo>
                    <a:pt x="65682" y="470"/>
                  </a:lnTo>
                  <a:lnTo>
                    <a:pt x="65838" y="470"/>
                  </a:lnTo>
                  <a:lnTo>
                    <a:pt x="65838" y="1"/>
                  </a:lnTo>
                  <a:close/>
                  <a:moveTo>
                    <a:pt x="66621" y="1"/>
                  </a:moveTo>
                  <a:lnTo>
                    <a:pt x="66621" y="470"/>
                  </a:lnTo>
                  <a:lnTo>
                    <a:pt x="66777" y="470"/>
                  </a:lnTo>
                  <a:lnTo>
                    <a:pt x="66777" y="1"/>
                  </a:lnTo>
                  <a:close/>
                  <a:moveTo>
                    <a:pt x="67560" y="1"/>
                  </a:moveTo>
                  <a:lnTo>
                    <a:pt x="67560" y="470"/>
                  </a:lnTo>
                  <a:lnTo>
                    <a:pt x="67716" y="470"/>
                  </a:lnTo>
                  <a:lnTo>
                    <a:pt x="67716" y="1"/>
                  </a:lnTo>
                  <a:close/>
                  <a:moveTo>
                    <a:pt x="68497" y="1"/>
                  </a:moveTo>
                  <a:lnTo>
                    <a:pt x="68497" y="470"/>
                  </a:lnTo>
                  <a:lnTo>
                    <a:pt x="68652" y="470"/>
                  </a:lnTo>
                  <a:lnTo>
                    <a:pt x="68652" y="1"/>
                  </a:lnTo>
                  <a:close/>
                  <a:moveTo>
                    <a:pt x="69435" y="1"/>
                  </a:moveTo>
                  <a:lnTo>
                    <a:pt x="69435" y="470"/>
                  </a:lnTo>
                  <a:lnTo>
                    <a:pt x="69591" y="470"/>
                  </a:lnTo>
                  <a:lnTo>
                    <a:pt x="69591" y="1"/>
                  </a:lnTo>
                  <a:close/>
                  <a:moveTo>
                    <a:pt x="70374" y="1"/>
                  </a:moveTo>
                  <a:lnTo>
                    <a:pt x="70374" y="470"/>
                  </a:lnTo>
                  <a:lnTo>
                    <a:pt x="70530" y="470"/>
                  </a:lnTo>
                  <a:lnTo>
                    <a:pt x="70530" y="1"/>
                  </a:lnTo>
                  <a:close/>
                  <a:moveTo>
                    <a:pt x="71311" y="1"/>
                  </a:moveTo>
                  <a:lnTo>
                    <a:pt x="71311" y="470"/>
                  </a:lnTo>
                  <a:lnTo>
                    <a:pt x="71468" y="470"/>
                  </a:lnTo>
                  <a:lnTo>
                    <a:pt x="71468" y="1"/>
                  </a:lnTo>
                  <a:close/>
                  <a:moveTo>
                    <a:pt x="72249" y="1"/>
                  </a:moveTo>
                  <a:lnTo>
                    <a:pt x="72249" y="470"/>
                  </a:lnTo>
                  <a:lnTo>
                    <a:pt x="72405" y="470"/>
                  </a:lnTo>
                  <a:lnTo>
                    <a:pt x="72405" y="1"/>
                  </a:lnTo>
                  <a:close/>
                  <a:moveTo>
                    <a:pt x="73188" y="1"/>
                  </a:moveTo>
                  <a:lnTo>
                    <a:pt x="73188" y="470"/>
                  </a:lnTo>
                  <a:lnTo>
                    <a:pt x="73344" y="470"/>
                  </a:lnTo>
                  <a:lnTo>
                    <a:pt x="73344" y="1"/>
                  </a:lnTo>
                  <a:close/>
                  <a:moveTo>
                    <a:pt x="74127" y="1"/>
                  </a:moveTo>
                  <a:lnTo>
                    <a:pt x="74127" y="470"/>
                  </a:lnTo>
                  <a:lnTo>
                    <a:pt x="74283" y="470"/>
                  </a:lnTo>
                  <a:lnTo>
                    <a:pt x="74283" y="1"/>
                  </a:lnTo>
                  <a:close/>
                  <a:moveTo>
                    <a:pt x="75064" y="1"/>
                  </a:moveTo>
                  <a:lnTo>
                    <a:pt x="75064" y="470"/>
                  </a:lnTo>
                  <a:lnTo>
                    <a:pt x="75221" y="470"/>
                  </a:lnTo>
                  <a:lnTo>
                    <a:pt x="75221" y="1"/>
                  </a:lnTo>
                  <a:close/>
                  <a:moveTo>
                    <a:pt x="76002" y="1"/>
                  </a:moveTo>
                  <a:lnTo>
                    <a:pt x="76002" y="470"/>
                  </a:lnTo>
                  <a:lnTo>
                    <a:pt x="76158" y="470"/>
                  </a:lnTo>
                  <a:lnTo>
                    <a:pt x="76158" y="1"/>
                  </a:lnTo>
                  <a:close/>
                  <a:moveTo>
                    <a:pt x="76943" y="1"/>
                  </a:moveTo>
                  <a:lnTo>
                    <a:pt x="76943" y="470"/>
                  </a:lnTo>
                  <a:lnTo>
                    <a:pt x="77099" y="470"/>
                  </a:lnTo>
                  <a:lnTo>
                    <a:pt x="77099" y="1"/>
                  </a:lnTo>
                  <a:close/>
                  <a:moveTo>
                    <a:pt x="77880" y="1"/>
                  </a:moveTo>
                  <a:lnTo>
                    <a:pt x="77880" y="470"/>
                  </a:lnTo>
                  <a:lnTo>
                    <a:pt x="78037" y="470"/>
                  </a:lnTo>
                  <a:lnTo>
                    <a:pt x="78039" y="1"/>
                  </a:lnTo>
                  <a:close/>
                  <a:moveTo>
                    <a:pt x="78818" y="1"/>
                  </a:moveTo>
                  <a:lnTo>
                    <a:pt x="78818" y="470"/>
                  </a:lnTo>
                  <a:lnTo>
                    <a:pt x="78974" y="470"/>
                  </a:lnTo>
                  <a:lnTo>
                    <a:pt x="78974" y="1"/>
                  </a:lnTo>
                  <a:close/>
                  <a:moveTo>
                    <a:pt x="79757" y="1"/>
                  </a:moveTo>
                  <a:lnTo>
                    <a:pt x="79757" y="470"/>
                  </a:lnTo>
                  <a:lnTo>
                    <a:pt x="79913" y="470"/>
                  </a:lnTo>
                  <a:lnTo>
                    <a:pt x="79915" y="1"/>
                  </a:lnTo>
                  <a:close/>
                  <a:moveTo>
                    <a:pt x="80696" y="1"/>
                  </a:moveTo>
                  <a:lnTo>
                    <a:pt x="80696" y="470"/>
                  </a:lnTo>
                  <a:lnTo>
                    <a:pt x="80852" y="470"/>
                  </a:lnTo>
                  <a:lnTo>
                    <a:pt x="80852" y="1"/>
                  </a:lnTo>
                  <a:close/>
                  <a:moveTo>
                    <a:pt x="81633" y="1"/>
                  </a:moveTo>
                  <a:lnTo>
                    <a:pt x="81633" y="470"/>
                  </a:lnTo>
                  <a:lnTo>
                    <a:pt x="81790" y="470"/>
                  </a:lnTo>
                  <a:lnTo>
                    <a:pt x="81790" y="1"/>
                  </a:lnTo>
                  <a:close/>
                  <a:moveTo>
                    <a:pt x="82571" y="1"/>
                  </a:moveTo>
                  <a:lnTo>
                    <a:pt x="82571" y="470"/>
                  </a:lnTo>
                  <a:lnTo>
                    <a:pt x="82727" y="470"/>
                  </a:lnTo>
                  <a:lnTo>
                    <a:pt x="82727" y="1"/>
                  </a:lnTo>
                  <a:close/>
                  <a:moveTo>
                    <a:pt x="83510" y="1"/>
                  </a:moveTo>
                  <a:lnTo>
                    <a:pt x="83510" y="470"/>
                  </a:lnTo>
                  <a:lnTo>
                    <a:pt x="83666" y="470"/>
                  </a:lnTo>
                  <a:lnTo>
                    <a:pt x="83666" y="1"/>
                  </a:lnTo>
                  <a:close/>
                  <a:moveTo>
                    <a:pt x="84449" y="1"/>
                  </a:moveTo>
                  <a:lnTo>
                    <a:pt x="84449" y="470"/>
                  </a:lnTo>
                  <a:lnTo>
                    <a:pt x="84604" y="470"/>
                  </a:lnTo>
                  <a:lnTo>
                    <a:pt x="84604" y="1"/>
                  </a:lnTo>
                  <a:close/>
                  <a:moveTo>
                    <a:pt x="85385" y="1"/>
                  </a:moveTo>
                  <a:lnTo>
                    <a:pt x="85385" y="470"/>
                  </a:lnTo>
                  <a:lnTo>
                    <a:pt x="85543" y="470"/>
                  </a:lnTo>
                  <a:lnTo>
                    <a:pt x="85543" y="1"/>
                  </a:lnTo>
                  <a:close/>
                  <a:moveTo>
                    <a:pt x="86324" y="1"/>
                  </a:moveTo>
                  <a:lnTo>
                    <a:pt x="86324" y="470"/>
                  </a:lnTo>
                  <a:lnTo>
                    <a:pt x="86480" y="470"/>
                  </a:lnTo>
                  <a:lnTo>
                    <a:pt x="86480" y="1"/>
                  </a:lnTo>
                  <a:close/>
                  <a:moveTo>
                    <a:pt x="87263" y="1"/>
                  </a:moveTo>
                  <a:lnTo>
                    <a:pt x="87263" y="470"/>
                  </a:lnTo>
                  <a:lnTo>
                    <a:pt x="87419" y="470"/>
                  </a:lnTo>
                  <a:lnTo>
                    <a:pt x="87419" y="1"/>
                  </a:lnTo>
                  <a:close/>
                  <a:moveTo>
                    <a:pt x="88201" y="1"/>
                  </a:moveTo>
                  <a:lnTo>
                    <a:pt x="88201" y="470"/>
                  </a:lnTo>
                  <a:lnTo>
                    <a:pt x="88357" y="470"/>
                  </a:lnTo>
                  <a:lnTo>
                    <a:pt x="88357" y="1"/>
                  </a:lnTo>
                  <a:close/>
                  <a:moveTo>
                    <a:pt x="89138" y="1"/>
                  </a:moveTo>
                  <a:lnTo>
                    <a:pt x="89138" y="470"/>
                  </a:lnTo>
                  <a:lnTo>
                    <a:pt x="89296" y="470"/>
                  </a:lnTo>
                  <a:lnTo>
                    <a:pt x="89296" y="1"/>
                  </a:lnTo>
                  <a:close/>
                  <a:moveTo>
                    <a:pt x="90079" y="1"/>
                  </a:moveTo>
                  <a:lnTo>
                    <a:pt x="90079" y="470"/>
                  </a:lnTo>
                  <a:lnTo>
                    <a:pt x="90235" y="470"/>
                  </a:lnTo>
                  <a:lnTo>
                    <a:pt x="90235" y="1"/>
                  </a:lnTo>
                  <a:close/>
                  <a:moveTo>
                    <a:pt x="91017" y="1"/>
                  </a:moveTo>
                  <a:lnTo>
                    <a:pt x="91017" y="470"/>
                  </a:lnTo>
                  <a:lnTo>
                    <a:pt x="91173" y="470"/>
                  </a:lnTo>
                  <a:lnTo>
                    <a:pt x="91173" y="1"/>
                  </a:lnTo>
                  <a:close/>
                  <a:moveTo>
                    <a:pt x="91954" y="1"/>
                  </a:moveTo>
                  <a:lnTo>
                    <a:pt x="91954" y="470"/>
                  </a:lnTo>
                  <a:lnTo>
                    <a:pt x="92112" y="470"/>
                  </a:lnTo>
                  <a:lnTo>
                    <a:pt x="92112" y="1"/>
                  </a:lnTo>
                  <a:close/>
                  <a:moveTo>
                    <a:pt x="92893" y="1"/>
                  </a:moveTo>
                  <a:lnTo>
                    <a:pt x="92893" y="470"/>
                  </a:lnTo>
                  <a:lnTo>
                    <a:pt x="93049" y="470"/>
                  </a:lnTo>
                  <a:lnTo>
                    <a:pt x="93049" y="1"/>
                  </a:lnTo>
                  <a:close/>
                  <a:moveTo>
                    <a:pt x="93832" y="1"/>
                  </a:moveTo>
                  <a:lnTo>
                    <a:pt x="93832" y="470"/>
                  </a:lnTo>
                  <a:lnTo>
                    <a:pt x="93987" y="470"/>
                  </a:lnTo>
                  <a:lnTo>
                    <a:pt x="93987" y="1"/>
                  </a:lnTo>
                  <a:close/>
                  <a:moveTo>
                    <a:pt x="94770" y="1"/>
                  </a:moveTo>
                  <a:lnTo>
                    <a:pt x="94770" y="470"/>
                  </a:lnTo>
                  <a:lnTo>
                    <a:pt x="94926" y="470"/>
                  </a:lnTo>
                  <a:lnTo>
                    <a:pt x="94926" y="1"/>
                  </a:lnTo>
                  <a:close/>
                  <a:moveTo>
                    <a:pt x="95707" y="1"/>
                  </a:moveTo>
                  <a:lnTo>
                    <a:pt x="95707" y="470"/>
                  </a:lnTo>
                  <a:lnTo>
                    <a:pt x="95865" y="470"/>
                  </a:lnTo>
                  <a:lnTo>
                    <a:pt x="95865" y="1"/>
                  </a:lnTo>
                  <a:close/>
                  <a:moveTo>
                    <a:pt x="96646" y="1"/>
                  </a:moveTo>
                  <a:lnTo>
                    <a:pt x="96646" y="470"/>
                  </a:lnTo>
                  <a:lnTo>
                    <a:pt x="96802" y="470"/>
                  </a:lnTo>
                  <a:lnTo>
                    <a:pt x="96802" y="1"/>
                  </a:lnTo>
                  <a:close/>
                  <a:moveTo>
                    <a:pt x="97585" y="1"/>
                  </a:moveTo>
                  <a:lnTo>
                    <a:pt x="97585" y="470"/>
                  </a:lnTo>
                  <a:lnTo>
                    <a:pt x="97740" y="470"/>
                  </a:lnTo>
                  <a:lnTo>
                    <a:pt x="97740" y="1"/>
                  </a:lnTo>
                  <a:close/>
                  <a:moveTo>
                    <a:pt x="98523" y="1"/>
                  </a:moveTo>
                  <a:lnTo>
                    <a:pt x="98523" y="470"/>
                  </a:lnTo>
                  <a:lnTo>
                    <a:pt x="98679" y="470"/>
                  </a:lnTo>
                  <a:lnTo>
                    <a:pt x="98679" y="1"/>
                  </a:lnTo>
                  <a:close/>
                  <a:moveTo>
                    <a:pt x="99460" y="1"/>
                  </a:moveTo>
                  <a:lnTo>
                    <a:pt x="99460" y="470"/>
                  </a:lnTo>
                  <a:lnTo>
                    <a:pt x="99618" y="470"/>
                  </a:lnTo>
                  <a:lnTo>
                    <a:pt x="99618" y="1"/>
                  </a:lnTo>
                  <a:close/>
                  <a:moveTo>
                    <a:pt x="100399" y="1"/>
                  </a:moveTo>
                  <a:lnTo>
                    <a:pt x="100399" y="470"/>
                  </a:lnTo>
                  <a:lnTo>
                    <a:pt x="100555" y="470"/>
                  </a:lnTo>
                  <a:lnTo>
                    <a:pt x="100555" y="1"/>
                  </a:lnTo>
                  <a:close/>
                  <a:moveTo>
                    <a:pt x="101337" y="1"/>
                  </a:moveTo>
                  <a:lnTo>
                    <a:pt x="101337" y="470"/>
                  </a:lnTo>
                  <a:lnTo>
                    <a:pt x="101493" y="470"/>
                  </a:lnTo>
                  <a:lnTo>
                    <a:pt x="101493" y="1"/>
                  </a:lnTo>
                  <a:close/>
                  <a:moveTo>
                    <a:pt x="102276" y="1"/>
                  </a:moveTo>
                  <a:lnTo>
                    <a:pt x="102276" y="470"/>
                  </a:lnTo>
                  <a:lnTo>
                    <a:pt x="102432" y="470"/>
                  </a:lnTo>
                  <a:lnTo>
                    <a:pt x="102432" y="1"/>
                  </a:lnTo>
                  <a:close/>
                  <a:moveTo>
                    <a:pt x="103213" y="1"/>
                  </a:moveTo>
                  <a:lnTo>
                    <a:pt x="103213" y="470"/>
                  </a:lnTo>
                  <a:lnTo>
                    <a:pt x="103371" y="470"/>
                  </a:lnTo>
                  <a:lnTo>
                    <a:pt x="103371" y="1"/>
                  </a:lnTo>
                  <a:close/>
                  <a:moveTo>
                    <a:pt x="104152" y="1"/>
                  </a:moveTo>
                  <a:lnTo>
                    <a:pt x="104152" y="470"/>
                  </a:lnTo>
                  <a:lnTo>
                    <a:pt x="104309" y="470"/>
                  </a:lnTo>
                  <a:lnTo>
                    <a:pt x="104309" y="1"/>
                  </a:lnTo>
                  <a:close/>
                  <a:moveTo>
                    <a:pt x="105090" y="1"/>
                  </a:moveTo>
                  <a:lnTo>
                    <a:pt x="105090" y="470"/>
                  </a:lnTo>
                  <a:lnTo>
                    <a:pt x="105246" y="470"/>
                  </a:lnTo>
                  <a:lnTo>
                    <a:pt x="105246" y="1"/>
                  </a:lnTo>
                  <a:close/>
                  <a:moveTo>
                    <a:pt x="106029" y="1"/>
                  </a:moveTo>
                  <a:lnTo>
                    <a:pt x="106029" y="470"/>
                  </a:lnTo>
                  <a:lnTo>
                    <a:pt x="106185" y="470"/>
                  </a:lnTo>
                  <a:lnTo>
                    <a:pt x="106185" y="1"/>
                  </a:lnTo>
                  <a:close/>
                  <a:moveTo>
                    <a:pt x="106968" y="1"/>
                  </a:moveTo>
                  <a:lnTo>
                    <a:pt x="106968" y="470"/>
                  </a:lnTo>
                  <a:lnTo>
                    <a:pt x="107123" y="470"/>
                  </a:lnTo>
                  <a:lnTo>
                    <a:pt x="107123" y="1"/>
                  </a:lnTo>
                  <a:close/>
                  <a:moveTo>
                    <a:pt x="107904" y="1"/>
                  </a:moveTo>
                  <a:lnTo>
                    <a:pt x="107904" y="470"/>
                  </a:lnTo>
                  <a:lnTo>
                    <a:pt x="108062" y="470"/>
                  </a:lnTo>
                  <a:lnTo>
                    <a:pt x="108062" y="1"/>
                  </a:lnTo>
                  <a:close/>
                  <a:moveTo>
                    <a:pt x="108843" y="1"/>
                  </a:moveTo>
                  <a:lnTo>
                    <a:pt x="108843" y="470"/>
                  </a:lnTo>
                  <a:lnTo>
                    <a:pt x="108999" y="470"/>
                  </a:lnTo>
                  <a:lnTo>
                    <a:pt x="108999" y="1"/>
                  </a:lnTo>
                  <a:close/>
                  <a:moveTo>
                    <a:pt x="109782" y="1"/>
                  </a:moveTo>
                  <a:lnTo>
                    <a:pt x="109782" y="470"/>
                  </a:lnTo>
                  <a:lnTo>
                    <a:pt x="109938" y="470"/>
                  </a:lnTo>
                  <a:lnTo>
                    <a:pt x="109938" y="1"/>
                  </a:lnTo>
                  <a:close/>
                  <a:moveTo>
                    <a:pt x="110720" y="1"/>
                  </a:moveTo>
                  <a:lnTo>
                    <a:pt x="110720" y="470"/>
                  </a:lnTo>
                  <a:lnTo>
                    <a:pt x="110876" y="470"/>
                  </a:lnTo>
                  <a:lnTo>
                    <a:pt x="110876" y="1"/>
                  </a:lnTo>
                  <a:close/>
                  <a:moveTo>
                    <a:pt x="111657" y="1"/>
                  </a:moveTo>
                  <a:lnTo>
                    <a:pt x="111657" y="470"/>
                  </a:lnTo>
                  <a:lnTo>
                    <a:pt x="111813" y="470"/>
                  </a:lnTo>
                  <a:lnTo>
                    <a:pt x="111815" y="1"/>
                  </a:lnTo>
                  <a:close/>
                  <a:moveTo>
                    <a:pt x="112596" y="1"/>
                  </a:moveTo>
                  <a:lnTo>
                    <a:pt x="112596" y="470"/>
                  </a:lnTo>
                  <a:lnTo>
                    <a:pt x="112752" y="470"/>
                  </a:lnTo>
                  <a:lnTo>
                    <a:pt x="112752" y="1"/>
                  </a:lnTo>
                  <a:close/>
                  <a:moveTo>
                    <a:pt x="113535" y="1"/>
                  </a:moveTo>
                  <a:lnTo>
                    <a:pt x="113535" y="470"/>
                  </a:lnTo>
                  <a:lnTo>
                    <a:pt x="113691" y="470"/>
                  </a:lnTo>
                  <a:lnTo>
                    <a:pt x="113691" y="1"/>
                  </a:lnTo>
                  <a:close/>
                  <a:moveTo>
                    <a:pt x="114472" y="1"/>
                  </a:moveTo>
                  <a:lnTo>
                    <a:pt x="114472" y="470"/>
                  </a:lnTo>
                  <a:lnTo>
                    <a:pt x="114629" y="470"/>
                  </a:lnTo>
                  <a:lnTo>
                    <a:pt x="114629" y="1"/>
                  </a:lnTo>
                  <a:close/>
                  <a:moveTo>
                    <a:pt x="115410" y="1"/>
                  </a:moveTo>
                  <a:lnTo>
                    <a:pt x="115410" y="470"/>
                  </a:lnTo>
                  <a:lnTo>
                    <a:pt x="115566" y="470"/>
                  </a:lnTo>
                  <a:lnTo>
                    <a:pt x="115566" y="1"/>
                  </a:lnTo>
                  <a:close/>
                  <a:moveTo>
                    <a:pt x="116349" y="1"/>
                  </a:moveTo>
                  <a:lnTo>
                    <a:pt x="116349" y="470"/>
                  </a:lnTo>
                  <a:lnTo>
                    <a:pt x="116505" y="470"/>
                  </a:lnTo>
                  <a:lnTo>
                    <a:pt x="116505" y="1"/>
                  </a:lnTo>
                  <a:close/>
                  <a:moveTo>
                    <a:pt x="117288" y="1"/>
                  </a:moveTo>
                  <a:lnTo>
                    <a:pt x="117288" y="470"/>
                  </a:lnTo>
                  <a:lnTo>
                    <a:pt x="117443" y="470"/>
                  </a:lnTo>
                  <a:lnTo>
                    <a:pt x="117443" y="1"/>
                  </a:lnTo>
                  <a:close/>
                  <a:moveTo>
                    <a:pt x="118224" y="1"/>
                  </a:moveTo>
                  <a:lnTo>
                    <a:pt x="118224" y="470"/>
                  </a:lnTo>
                  <a:lnTo>
                    <a:pt x="118382" y="470"/>
                  </a:lnTo>
                  <a:lnTo>
                    <a:pt x="118382" y="1"/>
                  </a:lnTo>
                  <a:close/>
                  <a:moveTo>
                    <a:pt x="119163" y="1"/>
                  </a:moveTo>
                  <a:lnTo>
                    <a:pt x="119163" y="470"/>
                  </a:lnTo>
                  <a:lnTo>
                    <a:pt x="119321" y="470"/>
                  </a:lnTo>
                  <a:lnTo>
                    <a:pt x="119321" y="1"/>
                  </a:lnTo>
                  <a:close/>
                  <a:moveTo>
                    <a:pt x="120102" y="1"/>
                  </a:moveTo>
                  <a:lnTo>
                    <a:pt x="120102" y="470"/>
                  </a:lnTo>
                  <a:lnTo>
                    <a:pt x="120258" y="470"/>
                  </a:lnTo>
                  <a:lnTo>
                    <a:pt x="120258" y="1"/>
                  </a:lnTo>
                  <a:close/>
                  <a:moveTo>
                    <a:pt x="121040" y="1"/>
                  </a:moveTo>
                  <a:lnTo>
                    <a:pt x="121040" y="470"/>
                  </a:lnTo>
                  <a:lnTo>
                    <a:pt x="121196" y="470"/>
                  </a:lnTo>
                  <a:lnTo>
                    <a:pt x="121196" y="1"/>
                  </a:lnTo>
                  <a:close/>
                  <a:moveTo>
                    <a:pt x="121977" y="1"/>
                  </a:moveTo>
                  <a:lnTo>
                    <a:pt x="121977" y="470"/>
                  </a:lnTo>
                  <a:lnTo>
                    <a:pt x="122135" y="470"/>
                  </a:lnTo>
                  <a:lnTo>
                    <a:pt x="122135" y="1"/>
                  </a:lnTo>
                  <a:close/>
                  <a:moveTo>
                    <a:pt x="122916" y="1"/>
                  </a:moveTo>
                  <a:lnTo>
                    <a:pt x="122916" y="470"/>
                  </a:lnTo>
                  <a:lnTo>
                    <a:pt x="123074" y="470"/>
                  </a:lnTo>
                  <a:lnTo>
                    <a:pt x="123074" y="1"/>
                  </a:lnTo>
                  <a:close/>
                  <a:moveTo>
                    <a:pt x="123855" y="1"/>
                  </a:moveTo>
                  <a:lnTo>
                    <a:pt x="123855" y="470"/>
                  </a:lnTo>
                  <a:lnTo>
                    <a:pt x="124010" y="470"/>
                  </a:lnTo>
                  <a:lnTo>
                    <a:pt x="124010" y="1"/>
                  </a:lnTo>
                  <a:close/>
                  <a:moveTo>
                    <a:pt x="124793" y="1"/>
                  </a:moveTo>
                  <a:lnTo>
                    <a:pt x="124793" y="470"/>
                  </a:lnTo>
                  <a:lnTo>
                    <a:pt x="124949" y="470"/>
                  </a:lnTo>
                  <a:lnTo>
                    <a:pt x="124949" y="1"/>
                  </a:lnTo>
                  <a:close/>
                  <a:moveTo>
                    <a:pt x="125732" y="1"/>
                  </a:moveTo>
                  <a:lnTo>
                    <a:pt x="125732" y="470"/>
                  </a:lnTo>
                  <a:lnTo>
                    <a:pt x="125888" y="470"/>
                  </a:lnTo>
                  <a:lnTo>
                    <a:pt x="125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16"/>
          <p:cNvSpPr/>
          <p:nvPr/>
        </p:nvSpPr>
        <p:spPr>
          <a:xfrm>
            <a:off x="-66850" y="4543325"/>
            <a:ext cx="9234775" cy="312550"/>
          </a:xfrm>
          <a:custGeom>
            <a:avLst/>
            <a:gdLst/>
            <a:ahLst/>
            <a:cxnLst/>
            <a:rect l="l" t="t" r="r" b="b"/>
            <a:pathLst>
              <a:path w="369391" h="12502" extrusionOk="0">
                <a:moveTo>
                  <a:pt x="0" y="12055"/>
                </a:moveTo>
                <a:lnTo>
                  <a:pt x="46285" y="1705"/>
                </a:lnTo>
                <a:lnTo>
                  <a:pt x="108644" y="12502"/>
                </a:lnTo>
                <a:lnTo>
                  <a:pt x="157162" y="2679"/>
                </a:lnTo>
                <a:lnTo>
                  <a:pt x="202704" y="10716"/>
                </a:lnTo>
                <a:lnTo>
                  <a:pt x="243780" y="0"/>
                </a:lnTo>
                <a:lnTo>
                  <a:pt x="281285" y="12502"/>
                </a:lnTo>
                <a:lnTo>
                  <a:pt x="299144" y="3870"/>
                </a:lnTo>
                <a:lnTo>
                  <a:pt x="314027" y="11906"/>
                </a:lnTo>
                <a:lnTo>
                  <a:pt x="369391" y="2679"/>
                </a:lnTo>
              </a:path>
            </a:pathLst>
          </a:custGeom>
          <a:noFill/>
          <a:ln w="28575" cap="flat" cmpd="sng">
            <a:solidFill>
              <a:schemeClr val="dk2"/>
            </a:solidFill>
            <a:prstDash val="solid"/>
            <a:round/>
            <a:headEnd type="none" w="med" len="med"/>
            <a:tailEnd type="none" w="med" len="med"/>
          </a:ln>
        </p:spPr>
      </p:sp>
    </p:spTree>
    <p:extLst>
      <p:ext uri="{BB962C8B-B14F-4D97-AF65-F5344CB8AC3E}">
        <p14:creationId xmlns:p14="http://schemas.microsoft.com/office/powerpoint/2010/main" val="1212240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66"/>
        <p:cNvGrpSpPr/>
        <p:nvPr/>
      </p:nvGrpSpPr>
      <p:grpSpPr>
        <a:xfrm>
          <a:off x="0" y="0"/>
          <a:ext cx="0" cy="0"/>
          <a:chOff x="0" y="0"/>
          <a:chExt cx="0" cy="0"/>
        </a:xfrm>
      </p:grpSpPr>
      <p:cxnSp>
        <p:nvCxnSpPr>
          <p:cNvPr id="67" name="Google Shape;67;p13"/>
          <p:cNvCxnSpPr/>
          <p:nvPr/>
        </p:nvCxnSpPr>
        <p:spPr>
          <a:xfrm>
            <a:off x="107975" y="2076050"/>
            <a:ext cx="0" cy="1011000"/>
          </a:xfrm>
          <a:prstGeom prst="straightConnector1">
            <a:avLst/>
          </a:prstGeom>
          <a:noFill/>
          <a:ln w="19050" cap="flat" cmpd="sng">
            <a:solidFill>
              <a:schemeClr val="dk2"/>
            </a:solidFill>
            <a:prstDash val="solid"/>
            <a:round/>
            <a:headEnd type="none" w="med" len="med"/>
            <a:tailEnd type="none" w="med" len="med"/>
          </a:ln>
        </p:spPr>
      </p:cxnSp>
      <p:cxnSp>
        <p:nvCxnSpPr>
          <p:cNvPr id="68" name="Google Shape;68;p13"/>
          <p:cNvCxnSpPr/>
          <p:nvPr/>
        </p:nvCxnSpPr>
        <p:spPr>
          <a:xfrm>
            <a:off x="9040374" y="2076050"/>
            <a:ext cx="0" cy="1011000"/>
          </a:xfrm>
          <a:prstGeom prst="straightConnector1">
            <a:avLst/>
          </a:prstGeom>
          <a:noFill/>
          <a:ln w="19050" cap="flat" cmpd="sng">
            <a:solidFill>
              <a:schemeClr val="dk2"/>
            </a:solidFill>
            <a:prstDash val="solid"/>
            <a:round/>
            <a:headEnd type="none" w="med" len="med"/>
            <a:tailEnd type="none" w="med" len="med"/>
          </a:ln>
        </p:spPr>
      </p:cxnSp>
      <p:sp>
        <p:nvSpPr>
          <p:cNvPr id="69" name="Google Shape;69;p1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 name="Google Shape;72;p1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3" name="Google Shape;73;p1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4" name="Google Shape;74;p1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5" name="Google Shape;75;p1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6" name="Google Shape;76;p1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7" name="Google Shape;77;p1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9" name="Google Shape;79;p1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0" name="Google Shape;80;p1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1" name="Google Shape;81;p1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2" name="Google Shape;82;p1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4" name="Google Shape;84;p1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5" name="Google Shape;85;p1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7" name="Google Shape;87;p1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8" name="Google Shape;88;p1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sp>
        <p:nvSpPr>
          <p:cNvPr id="108" name="Google Shape;108;p15"/>
          <p:cNvSpPr/>
          <p:nvPr/>
        </p:nvSpPr>
        <p:spPr>
          <a:xfrm>
            <a:off x="5905875" y="874075"/>
            <a:ext cx="32757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2675" y="2002900"/>
            <a:ext cx="4198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txBox="1">
            <a:spLocks noGrp="1"/>
          </p:cNvSpPr>
          <p:nvPr>
            <p:ph type="title" hasCustomPrompt="1"/>
          </p:nvPr>
        </p:nvSpPr>
        <p:spPr>
          <a:xfrm>
            <a:off x="4454300" y="961363"/>
            <a:ext cx="1663200" cy="9354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2" name="Google Shape;112;p15"/>
          <p:cNvSpPr txBox="1">
            <a:spLocks noGrp="1"/>
          </p:cNvSpPr>
          <p:nvPr>
            <p:ph type="title" idx="2"/>
          </p:nvPr>
        </p:nvSpPr>
        <p:spPr>
          <a:xfrm>
            <a:off x="4454300" y="1954962"/>
            <a:ext cx="4321500" cy="123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Font typeface="Overpass"/>
              <a:buNone/>
              <a:defRPr sz="9600" b="1"/>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113" name="Google Shape;113;p15"/>
          <p:cNvSpPr txBox="1">
            <a:spLocks noGrp="1"/>
          </p:cNvSpPr>
          <p:nvPr>
            <p:ph type="subTitle" idx="1"/>
          </p:nvPr>
        </p:nvSpPr>
        <p:spPr>
          <a:xfrm>
            <a:off x="4454300" y="3158539"/>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cxnSp>
        <p:nvCxnSpPr>
          <p:cNvPr id="114" name="Google Shape;114;p15"/>
          <p:cNvCxnSpPr/>
          <p:nvPr/>
        </p:nvCxnSpPr>
        <p:spPr>
          <a:xfrm>
            <a:off x="9042625" y="882362"/>
            <a:ext cx="2400" cy="1112100"/>
          </a:xfrm>
          <a:prstGeom prst="straightConnector1">
            <a:avLst/>
          </a:prstGeom>
          <a:noFill/>
          <a:ln w="19050" cap="flat" cmpd="sng">
            <a:solidFill>
              <a:schemeClr val="lt1"/>
            </a:solidFill>
            <a:prstDash val="solid"/>
            <a:round/>
            <a:headEnd type="none" w="med" len="med"/>
            <a:tailEnd type="none" w="med" len="med"/>
          </a:ln>
        </p:spPr>
      </p:cxnSp>
      <p:cxnSp>
        <p:nvCxnSpPr>
          <p:cNvPr id="115" name="Google Shape;115;p15"/>
          <p:cNvCxnSpPr/>
          <p:nvPr/>
        </p:nvCxnSpPr>
        <p:spPr>
          <a:xfrm>
            <a:off x="101785" y="2015050"/>
            <a:ext cx="2400" cy="1112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dk1"/>
        </a:solidFill>
        <a:effectLst/>
      </p:bgPr>
    </p:bg>
    <p:spTree>
      <p:nvGrpSpPr>
        <p:cNvPr id="1" name="Shape 116"/>
        <p:cNvGrpSpPr/>
        <p:nvPr/>
      </p:nvGrpSpPr>
      <p:grpSpPr>
        <a:xfrm>
          <a:off x="0" y="0"/>
          <a:ext cx="0" cy="0"/>
          <a:chOff x="0" y="0"/>
          <a:chExt cx="0" cy="0"/>
        </a:xfrm>
      </p:grpSpPr>
      <p:sp>
        <p:nvSpPr>
          <p:cNvPr id="117" name="Google Shape;117;p16"/>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a:spLocks noGrp="1"/>
          </p:cNvSpPr>
          <p:nvPr>
            <p:ph type="title" hasCustomPrompt="1"/>
          </p:nvPr>
        </p:nvSpPr>
        <p:spPr>
          <a:xfrm>
            <a:off x="1067805" y="2016996"/>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9" name="Google Shape;119;p16"/>
          <p:cNvSpPr txBox="1">
            <a:spLocks noGrp="1"/>
          </p:cNvSpPr>
          <p:nvPr>
            <p:ph type="title" idx="2"/>
          </p:nvPr>
        </p:nvSpPr>
        <p:spPr>
          <a:xfrm>
            <a:off x="2704980" y="1687479"/>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120" name="Google Shape;120;p16"/>
          <p:cNvSpPr txBox="1">
            <a:spLocks noGrp="1"/>
          </p:cNvSpPr>
          <p:nvPr>
            <p:ph type="subTitle" idx="1"/>
          </p:nvPr>
        </p:nvSpPr>
        <p:spPr>
          <a:xfrm>
            <a:off x="5990546" y="2017000"/>
            <a:ext cx="1936500" cy="110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0"/>
              </a:spcBef>
              <a:spcAft>
                <a:spcPts val="0"/>
              </a:spcAft>
              <a:buNone/>
              <a:defRPr>
                <a:solidFill>
                  <a:schemeClr val="lt1"/>
                </a:solidFill>
              </a:defRPr>
            </a:lvl2pPr>
            <a:lvl3pPr lvl="2" rtl="0">
              <a:lnSpc>
                <a:spcPct val="100000"/>
              </a:lnSpc>
              <a:spcBef>
                <a:spcPts val="0"/>
              </a:spcBef>
              <a:spcAft>
                <a:spcPts val="0"/>
              </a:spcAft>
              <a:buNone/>
              <a:defRPr>
                <a:solidFill>
                  <a:schemeClr val="lt1"/>
                </a:solidFill>
              </a:defRPr>
            </a:lvl3pPr>
            <a:lvl4pPr lvl="3" rtl="0">
              <a:lnSpc>
                <a:spcPct val="100000"/>
              </a:lnSpc>
              <a:spcBef>
                <a:spcPts val="0"/>
              </a:spcBef>
              <a:spcAft>
                <a:spcPts val="0"/>
              </a:spcAft>
              <a:buNone/>
              <a:defRPr>
                <a:solidFill>
                  <a:schemeClr val="lt1"/>
                </a:solidFill>
              </a:defRPr>
            </a:lvl4pPr>
            <a:lvl5pPr lvl="4" rtl="0">
              <a:lnSpc>
                <a:spcPct val="100000"/>
              </a:lnSpc>
              <a:spcBef>
                <a:spcPts val="0"/>
              </a:spcBef>
              <a:spcAft>
                <a:spcPts val="0"/>
              </a:spcAft>
              <a:buNone/>
              <a:defRPr>
                <a:solidFill>
                  <a:schemeClr val="lt1"/>
                </a:solidFill>
              </a:defRPr>
            </a:lvl5pPr>
            <a:lvl6pPr lvl="5" rtl="0">
              <a:lnSpc>
                <a:spcPct val="100000"/>
              </a:lnSpc>
              <a:spcBef>
                <a:spcPts val="0"/>
              </a:spcBef>
              <a:spcAft>
                <a:spcPts val="0"/>
              </a:spcAft>
              <a:buNone/>
              <a:defRPr>
                <a:solidFill>
                  <a:schemeClr val="lt1"/>
                </a:solidFill>
              </a:defRPr>
            </a:lvl6pPr>
            <a:lvl7pPr lvl="6" rtl="0">
              <a:lnSpc>
                <a:spcPct val="100000"/>
              </a:lnSpc>
              <a:spcBef>
                <a:spcPts val="0"/>
              </a:spcBef>
              <a:spcAft>
                <a:spcPts val="0"/>
              </a:spcAft>
              <a:buNone/>
              <a:defRPr>
                <a:solidFill>
                  <a:schemeClr val="lt1"/>
                </a:solidFill>
              </a:defRPr>
            </a:lvl7pPr>
            <a:lvl8pPr lvl="7" rtl="0">
              <a:lnSpc>
                <a:spcPct val="100000"/>
              </a:lnSpc>
              <a:spcBef>
                <a:spcPts val="0"/>
              </a:spcBef>
              <a:spcAft>
                <a:spcPts val="0"/>
              </a:spcAft>
              <a:buNone/>
              <a:defRPr>
                <a:solidFill>
                  <a:schemeClr val="lt1"/>
                </a:solidFill>
              </a:defRPr>
            </a:lvl8pPr>
            <a:lvl9pPr lvl="8" rtl="0">
              <a:lnSpc>
                <a:spcPct val="100000"/>
              </a:lnSpc>
              <a:spcBef>
                <a:spcPts val="0"/>
              </a:spcBef>
              <a:spcAft>
                <a:spcPts val="0"/>
              </a:spcAft>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44"/>
        <p:cNvGrpSpPr/>
        <p:nvPr/>
      </p:nvGrpSpPr>
      <p:grpSpPr>
        <a:xfrm>
          <a:off x="0" y="0"/>
          <a:ext cx="0" cy="0"/>
          <a:chOff x="0" y="0"/>
          <a:chExt cx="0" cy="0"/>
        </a:xfrm>
      </p:grpSpPr>
      <p:sp>
        <p:nvSpPr>
          <p:cNvPr id="145" name="Google Shape;145;p22"/>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txBox="1">
            <a:spLocks noGrp="1"/>
          </p:cNvSpPr>
          <p:nvPr>
            <p:ph type="subTitle" idx="1"/>
          </p:nvPr>
        </p:nvSpPr>
        <p:spPr>
          <a:xfrm>
            <a:off x="625300" y="1217725"/>
            <a:ext cx="3892200" cy="3390900"/>
          </a:xfrm>
          <a:prstGeom prst="rect">
            <a:avLst/>
          </a:prstGeom>
        </p:spPr>
        <p:txBody>
          <a:bodyPr spcFirstLastPara="1" wrap="square" lIns="91425" tIns="91425" rIns="91425" bIns="91425" anchor="ctr" anchorCtr="0">
            <a:noAutofit/>
          </a:bodyPr>
          <a:lstStyle>
            <a:lvl1pPr marR="50800" lvl="0" rtl="0">
              <a:lnSpc>
                <a:spcPct val="100000"/>
              </a:lnSpc>
              <a:spcBef>
                <a:spcPts val="0"/>
              </a:spcBef>
              <a:spcAft>
                <a:spcPts val="0"/>
              </a:spcAft>
              <a:buNone/>
              <a:defRPr sz="1200"/>
            </a:lvl1pPr>
            <a:lvl2pPr marR="50800" lvl="1" rtl="0">
              <a:lnSpc>
                <a:spcPct val="100000"/>
              </a:lnSpc>
              <a:spcBef>
                <a:spcPts val="0"/>
              </a:spcBef>
              <a:spcAft>
                <a:spcPts val="0"/>
              </a:spcAft>
              <a:buNone/>
              <a:defRPr sz="1200"/>
            </a:lvl2pPr>
            <a:lvl3pPr marR="50800" lvl="2" rtl="0">
              <a:lnSpc>
                <a:spcPct val="100000"/>
              </a:lnSpc>
              <a:spcBef>
                <a:spcPts val="0"/>
              </a:spcBef>
              <a:spcAft>
                <a:spcPts val="0"/>
              </a:spcAft>
              <a:buNone/>
              <a:defRPr sz="1200"/>
            </a:lvl3pPr>
            <a:lvl4pPr marR="50800" lvl="3" rtl="0">
              <a:lnSpc>
                <a:spcPct val="100000"/>
              </a:lnSpc>
              <a:spcBef>
                <a:spcPts val="0"/>
              </a:spcBef>
              <a:spcAft>
                <a:spcPts val="0"/>
              </a:spcAft>
              <a:buNone/>
              <a:defRPr sz="1200"/>
            </a:lvl4pPr>
            <a:lvl5pPr marR="50800" lvl="4" rtl="0">
              <a:lnSpc>
                <a:spcPct val="100000"/>
              </a:lnSpc>
              <a:spcBef>
                <a:spcPts val="0"/>
              </a:spcBef>
              <a:spcAft>
                <a:spcPts val="0"/>
              </a:spcAft>
              <a:buNone/>
              <a:defRPr sz="1200"/>
            </a:lvl5pPr>
            <a:lvl6pPr marR="50800" lvl="5" rtl="0">
              <a:lnSpc>
                <a:spcPct val="100000"/>
              </a:lnSpc>
              <a:spcBef>
                <a:spcPts val="0"/>
              </a:spcBef>
              <a:spcAft>
                <a:spcPts val="0"/>
              </a:spcAft>
              <a:buNone/>
              <a:defRPr sz="1200"/>
            </a:lvl6pPr>
            <a:lvl7pPr marR="50800" lvl="6" rtl="0">
              <a:lnSpc>
                <a:spcPct val="100000"/>
              </a:lnSpc>
              <a:spcBef>
                <a:spcPts val="0"/>
              </a:spcBef>
              <a:spcAft>
                <a:spcPts val="0"/>
              </a:spcAft>
              <a:buNone/>
              <a:defRPr sz="1200"/>
            </a:lvl7pPr>
            <a:lvl8pPr marR="50800" lvl="7" rtl="0">
              <a:lnSpc>
                <a:spcPct val="100000"/>
              </a:lnSpc>
              <a:spcBef>
                <a:spcPts val="0"/>
              </a:spcBef>
              <a:spcAft>
                <a:spcPts val="0"/>
              </a:spcAft>
              <a:buNone/>
              <a:defRPr sz="1200"/>
            </a:lvl8pPr>
            <a:lvl9pPr marR="50800" lvl="8" rtl="0">
              <a:lnSpc>
                <a:spcPct val="100000"/>
              </a:lnSpc>
              <a:spcBef>
                <a:spcPts val="0"/>
              </a:spcBef>
              <a:spcAft>
                <a:spcPts val="0"/>
              </a:spcAft>
              <a:buNone/>
              <a:defRPr sz="1200"/>
            </a:lvl9pPr>
          </a:lstStyle>
          <a:p>
            <a:endParaRPr/>
          </a:p>
        </p:txBody>
      </p:sp>
      <p:sp>
        <p:nvSpPr>
          <p:cNvPr id="147" name="Google Shape;147;p22"/>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2"/>
          <p:cNvSpPr txBox="1">
            <a:spLocks noGrp="1"/>
          </p:cNvSpPr>
          <p:nvPr>
            <p:ph type="subTitle" idx="2"/>
          </p:nvPr>
        </p:nvSpPr>
        <p:spPr>
          <a:xfrm>
            <a:off x="4571998" y="1217725"/>
            <a:ext cx="3804300" cy="3390900"/>
          </a:xfrm>
          <a:prstGeom prst="rect">
            <a:avLst/>
          </a:prstGeom>
        </p:spPr>
        <p:txBody>
          <a:bodyPr spcFirstLastPara="1" wrap="square" lIns="91425" tIns="91425" rIns="91425" bIns="91425" anchor="ctr" anchorCtr="0">
            <a:noAutofit/>
          </a:bodyPr>
          <a:lstStyle>
            <a:lvl1pPr marR="50800" lvl="0" rtl="0">
              <a:lnSpc>
                <a:spcPct val="100000"/>
              </a:lnSpc>
              <a:spcBef>
                <a:spcPts val="0"/>
              </a:spcBef>
              <a:spcAft>
                <a:spcPts val="0"/>
              </a:spcAft>
              <a:buNone/>
              <a:defRPr sz="1200"/>
            </a:lvl1pPr>
            <a:lvl2pPr marR="50800" lvl="1" rtl="0">
              <a:lnSpc>
                <a:spcPct val="100000"/>
              </a:lnSpc>
              <a:spcBef>
                <a:spcPts val="0"/>
              </a:spcBef>
              <a:spcAft>
                <a:spcPts val="0"/>
              </a:spcAft>
              <a:buNone/>
              <a:defRPr sz="1200"/>
            </a:lvl2pPr>
            <a:lvl3pPr marR="50800" lvl="2" rtl="0">
              <a:lnSpc>
                <a:spcPct val="100000"/>
              </a:lnSpc>
              <a:spcBef>
                <a:spcPts val="0"/>
              </a:spcBef>
              <a:spcAft>
                <a:spcPts val="0"/>
              </a:spcAft>
              <a:buNone/>
              <a:defRPr sz="1200"/>
            </a:lvl3pPr>
            <a:lvl4pPr marR="50800" lvl="3" rtl="0">
              <a:lnSpc>
                <a:spcPct val="100000"/>
              </a:lnSpc>
              <a:spcBef>
                <a:spcPts val="0"/>
              </a:spcBef>
              <a:spcAft>
                <a:spcPts val="0"/>
              </a:spcAft>
              <a:buNone/>
              <a:defRPr sz="1200"/>
            </a:lvl4pPr>
            <a:lvl5pPr marR="50800" lvl="4" rtl="0">
              <a:lnSpc>
                <a:spcPct val="100000"/>
              </a:lnSpc>
              <a:spcBef>
                <a:spcPts val="0"/>
              </a:spcBef>
              <a:spcAft>
                <a:spcPts val="0"/>
              </a:spcAft>
              <a:buNone/>
              <a:defRPr sz="1200"/>
            </a:lvl5pPr>
            <a:lvl6pPr marR="50800" lvl="5" rtl="0">
              <a:lnSpc>
                <a:spcPct val="100000"/>
              </a:lnSpc>
              <a:spcBef>
                <a:spcPts val="0"/>
              </a:spcBef>
              <a:spcAft>
                <a:spcPts val="0"/>
              </a:spcAft>
              <a:buNone/>
              <a:defRPr sz="1200"/>
            </a:lvl6pPr>
            <a:lvl7pPr marR="50800" lvl="6" rtl="0">
              <a:lnSpc>
                <a:spcPct val="100000"/>
              </a:lnSpc>
              <a:spcBef>
                <a:spcPts val="0"/>
              </a:spcBef>
              <a:spcAft>
                <a:spcPts val="0"/>
              </a:spcAft>
              <a:buNone/>
              <a:defRPr sz="1200"/>
            </a:lvl7pPr>
            <a:lvl8pPr marR="50800" lvl="7" rtl="0">
              <a:lnSpc>
                <a:spcPct val="100000"/>
              </a:lnSpc>
              <a:spcBef>
                <a:spcPts val="0"/>
              </a:spcBef>
              <a:spcAft>
                <a:spcPts val="0"/>
              </a:spcAft>
              <a:buNone/>
              <a:defRPr sz="1200"/>
            </a:lvl8pPr>
            <a:lvl9pPr marR="50800" lvl="8" rtl="0">
              <a:lnSpc>
                <a:spcPct val="100000"/>
              </a:lnSpc>
              <a:spcBef>
                <a:spcPts val="0"/>
              </a:spcBef>
              <a:spcAft>
                <a:spcPts val="0"/>
              </a:spcAft>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3">
  <p:cSld name="TITLE_ONLY_3_2">
    <p:bg>
      <p:bgPr>
        <a:solidFill>
          <a:schemeClr val="dk1"/>
        </a:solidFill>
        <a:effectLst/>
      </p:bgPr>
    </p:bg>
    <p:spTree>
      <p:nvGrpSpPr>
        <p:cNvPr id="1" name="Shape 166"/>
        <p:cNvGrpSpPr/>
        <p:nvPr/>
      </p:nvGrpSpPr>
      <p:grpSpPr>
        <a:xfrm>
          <a:off x="0" y="0"/>
          <a:ext cx="0" cy="0"/>
          <a:chOff x="0" y="0"/>
          <a:chExt cx="0" cy="0"/>
        </a:xfrm>
      </p:grpSpPr>
      <p:sp>
        <p:nvSpPr>
          <p:cNvPr id="167" name="Google Shape;167;p27"/>
          <p:cNvSpPr/>
          <p:nvPr/>
        </p:nvSpPr>
        <p:spPr>
          <a:xfrm rot="5400000">
            <a:off x="2171625" y="1555375"/>
            <a:ext cx="5160600" cy="203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7"/>
          <p:cNvGrpSpPr/>
          <p:nvPr/>
        </p:nvGrpSpPr>
        <p:grpSpPr>
          <a:xfrm flipH="1">
            <a:off x="3732313" y="101275"/>
            <a:ext cx="5282613" cy="4935100"/>
            <a:chOff x="101561" y="101275"/>
            <a:chExt cx="4473000" cy="4935100"/>
          </a:xfrm>
        </p:grpSpPr>
        <p:cxnSp>
          <p:nvCxnSpPr>
            <p:cNvPr id="169" name="Google Shape;169;p27"/>
            <p:cNvCxnSpPr/>
            <p:nvPr/>
          </p:nvCxnSpPr>
          <p:spPr>
            <a:xfrm rot="10800000">
              <a:off x="103276" y="3441000"/>
              <a:ext cx="0" cy="158760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7"/>
            <p:cNvCxnSpPr/>
            <p:nvPr/>
          </p:nvCxnSpPr>
          <p:spPr>
            <a:xfrm rot="10800000">
              <a:off x="101561" y="5036375"/>
              <a:ext cx="44730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7"/>
            <p:cNvCxnSpPr/>
            <p:nvPr/>
          </p:nvCxnSpPr>
          <p:spPr>
            <a:xfrm rot="10800000">
              <a:off x="101561" y="101275"/>
              <a:ext cx="4473000" cy="0"/>
            </a:xfrm>
            <a:prstGeom prst="straightConnector1">
              <a:avLst/>
            </a:prstGeom>
            <a:noFill/>
            <a:ln w="19050" cap="flat" cmpd="sng">
              <a:solidFill>
                <a:schemeClr val="dk1"/>
              </a:solidFill>
              <a:prstDash val="solid"/>
              <a:round/>
              <a:headEnd type="none" w="med" len="med"/>
              <a:tailEnd type="none" w="med" len="med"/>
            </a:ln>
          </p:spPr>
        </p:cxnSp>
        <p:cxnSp>
          <p:nvCxnSpPr>
            <p:cNvPr id="172" name="Google Shape;172;p27"/>
            <p:cNvCxnSpPr/>
            <p:nvPr/>
          </p:nvCxnSpPr>
          <p:spPr>
            <a:xfrm rot="10800000">
              <a:off x="103284" y="115475"/>
              <a:ext cx="0" cy="1747800"/>
            </a:xfrm>
            <a:prstGeom prst="straightConnector1">
              <a:avLst/>
            </a:prstGeom>
            <a:noFill/>
            <a:ln w="19050" cap="flat" cmpd="sng">
              <a:solidFill>
                <a:schemeClr val="dk1"/>
              </a:solidFill>
              <a:prstDash val="solid"/>
              <a:round/>
              <a:headEnd type="none" w="med" len="med"/>
              <a:tailEnd type="none" w="med" len="med"/>
            </a:ln>
          </p:spPr>
        </p:cxnSp>
      </p:grpSp>
      <p:sp>
        <p:nvSpPr>
          <p:cNvPr id="173" name="Google Shape;173;p27"/>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txBox="1">
            <a:spLocks noGrp="1"/>
          </p:cNvSpPr>
          <p:nvPr>
            <p:ph type="title"/>
          </p:nvPr>
        </p:nvSpPr>
        <p:spPr>
          <a:xfrm>
            <a:off x="713225" y="539500"/>
            <a:ext cx="2169300" cy="13467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7"/>
          <p:cNvSpPr txBox="1">
            <a:spLocks noGrp="1"/>
          </p:cNvSpPr>
          <p:nvPr>
            <p:ph type="subTitle" idx="1"/>
          </p:nvPr>
        </p:nvSpPr>
        <p:spPr>
          <a:xfrm>
            <a:off x="3814725" y="539500"/>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76" name="Google Shape;176;p27"/>
          <p:cNvSpPr txBox="1">
            <a:spLocks noGrp="1"/>
          </p:cNvSpPr>
          <p:nvPr>
            <p:ph type="subTitle" idx="2"/>
          </p:nvPr>
        </p:nvSpPr>
        <p:spPr>
          <a:xfrm>
            <a:off x="3814725" y="912194"/>
            <a:ext cx="18744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77" name="Google Shape;177;p27"/>
          <p:cNvSpPr txBox="1">
            <a:spLocks noGrp="1"/>
          </p:cNvSpPr>
          <p:nvPr>
            <p:ph type="subTitle" idx="3"/>
          </p:nvPr>
        </p:nvSpPr>
        <p:spPr>
          <a:xfrm>
            <a:off x="3814725" y="2039536"/>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78" name="Google Shape;178;p27"/>
          <p:cNvSpPr txBox="1">
            <a:spLocks noGrp="1"/>
          </p:cNvSpPr>
          <p:nvPr>
            <p:ph type="subTitle" idx="4"/>
          </p:nvPr>
        </p:nvSpPr>
        <p:spPr>
          <a:xfrm>
            <a:off x="3814725" y="2412230"/>
            <a:ext cx="18744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79" name="Google Shape;179;p27"/>
          <p:cNvSpPr txBox="1">
            <a:spLocks noGrp="1"/>
          </p:cNvSpPr>
          <p:nvPr>
            <p:ph type="subTitle" idx="5"/>
          </p:nvPr>
        </p:nvSpPr>
        <p:spPr>
          <a:xfrm>
            <a:off x="3814725" y="3539400"/>
            <a:ext cx="1874400" cy="27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80" name="Google Shape;180;p27"/>
          <p:cNvSpPr txBox="1">
            <a:spLocks noGrp="1"/>
          </p:cNvSpPr>
          <p:nvPr>
            <p:ph type="subTitle" idx="6"/>
          </p:nvPr>
        </p:nvSpPr>
        <p:spPr>
          <a:xfrm>
            <a:off x="3814725" y="3912094"/>
            <a:ext cx="1874400" cy="4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5">
  <p:cSld name="TITLE_ONLY_3_1_1">
    <p:bg>
      <p:bgPr>
        <a:solidFill>
          <a:schemeClr val="dk1"/>
        </a:solidFill>
        <a:effectLst/>
      </p:bgPr>
    </p:bg>
    <p:spTree>
      <p:nvGrpSpPr>
        <p:cNvPr id="1" name="Shape 189"/>
        <p:cNvGrpSpPr/>
        <p:nvPr/>
      </p:nvGrpSpPr>
      <p:grpSpPr>
        <a:xfrm>
          <a:off x="0" y="0"/>
          <a:ext cx="0" cy="0"/>
          <a:chOff x="0" y="0"/>
          <a:chExt cx="0" cy="0"/>
        </a:xfrm>
      </p:grpSpPr>
      <p:sp>
        <p:nvSpPr>
          <p:cNvPr id="190" name="Google Shape;190;p29"/>
          <p:cNvSpPr/>
          <p:nvPr/>
        </p:nvSpPr>
        <p:spPr>
          <a:xfrm>
            <a:off x="101550" y="109375"/>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rot="5400000">
            <a:off x="2171625" y="1555375"/>
            <a:ext cx="5160600" cy="203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txBox="1">
            <a:spLocks noGrp="1"/>
          </p:cNvSpPr>
          <p:nvPr>
            <p:ph type="title"/>
          </p:nvPr>
        </p:nvSpPr>
        <p:spPr>
          <a:xfrm>
            <a:off x="6391941" y="1898400"/>
            <a:ext cx="2169300" cy="134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29"/>
          <p:cNvSpPr txBox="1">
            <a:spLocks noGrp="1"/>
          </p:cNvSpPr>
          <p:nvPr>
            <p:ph type="subTitle" idx="1"/>
          </p:nvPr>
        </p:nvSpPr>
        <p:spPr>
          <a:xfrm>
            <a:off x="3814725" y="537500"/>
            <a:ext cx="1874400" cy="27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b="1">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b="1">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b="1">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b="1">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b="1">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b="1">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b="1">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b="1">
                <a:solidFill>
                  <a:schemeClr val="dk1"/>
                </a:solidFill>
                <a:latin typeface="Bebas Neue"/>
                <a:ea typeface="Bebas Neue"/>
                <a:cs typeface="Bebas Neue"/>
                <a:sym typeface="Bebas Neue"/>
              </a:defRPr>
            </a:lvl9pPr>
          </a:lstStyle>
          <a:p>
            <a:endParaRPr/>
          </a:p>
        </p:txBody>
      </p:sp>
      <p:sp>
        <p:nvSpPr>
          <p:cNvPr id="194" name="Google Shape;194;p29"/>
          <p:cNvSpPr txBox="1">
            <a:spLocks noGrp="1"/>
          </p:cNvSpPr>
          <p:nvPr>
            <p:ph type="subTitle" idx="2"/>
          </p:nvPr>
        </p:nvSpPr>
        <p:spPr>
          <a:xfrm>
            <a:off x="3814725" y="908709"/>
            <a:ext cx="1874400" cy="4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95" name="Google Shape;195;p29"/>
          <p:cNvSpPr txBox="1">
            <a:spLocks noGrp="1"/>
          </p:cNvSpPr>
          <p:nvPr>
            <p:ph type="subTitle" idx="3"/>
          </p:nvPr>
        </p:nvSpPr>
        <p:spPr>
          <a:xfrm>
            <a:off x="3814725" y="2150549"/>
            <a:ext cx="1874400" cy="27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96" name="Google Shape;196;p29"/>
          <p:cNvSpPr txBox="1">
            <a:spLocks noGrp="1"/>
          </p:cNvSpPr>
          <p:nvPr>
            <p:ph type="subTitle" idx="4"/>
          </p:nvPr>
        </p:nvSpPr>
        <p:spPr>
          <a:xfrm>
            <a:off x="3814725" y="2531948"/>
            <a:ext cx="1874400" cy="4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
        <p:nvSpPr>
          <p:cNvPr id="197" name="Google Shape;197;p29"/>
          <p:cNvSpPr txBox="1">
            <a:spLocks noGrp="1"/>
          </p:cNvSpPr>
          <p:nvPr>
            <p:ph type="subTitle" idx="5"/>
          </p:nvPr>
        </p:nvSpPr>
        <p:spPr>
          <a:xfrm>
            <a:off x="3814725" y="3770513"/>
            <a:ext cx="1874400" cy="27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solidFill>
                  <a:schemeClr val="dk1"/>
                </a:solidFill>
                <a:latin typeface="Bebas Neue"/>
                <a:ea typeface="Bebas Neue"/>
                <a:cs typeface="Bebas Neue"/>
                <a:sym typeface="Bebas Neue"/>
              </a:defRPr>
            </a:lvl1pPr>
            <a:lvl2pPr lvl="1" algn="r"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algn="r"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algn="r"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algn="r"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algn="r"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algn="r"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algn="r"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algn="r"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a:endParaRPr/>
          </a:p>
        </p:txBody>
      </p:sp>
      <p:sp>
        <p:nvSpPr>
          <p:cNvPr id="198" name="Google Shape;198;p29"/>
          <p:cNvSpPr txBox="1">
            <a:spLocks noGrp="1"/>
          </p:cNvSpPr>
          <p:nvPr>
            <p:ph type="subTitle" idx="6"/>
          </p:nvPr>
        </p:nvSpPr>
        <p:spPr>
          <a:xfrm>
            <a:off x="3814725" y="4151913"/>
            <a:ext cx="1874400" cy="472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2pPr>
            <a:lvl3pPr lvl="2"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3pPr>
            <a:lvl4pPr lvl="3"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4pPr>
            <a:lvl5pPr lvl="4"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5pPr>
            <a:lvl6pPr lvl="5"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6pPr>
            <a:lvl7pPr lvl="6"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7pPr>
            <a:lvl8pPr lvl="7"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8pPr>
            <a:lvl9pPr lvl="8" algn="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1" r:id="rId5"/>
    <p:sldLayoutId id="2147483662" r:id="rId6"/>
    <p:sldLayoutId id="2147483668" r:id="rId7"/>
    <p:sldLayoutId id="2147483673" r:id="rId8"/>
    <p:sldLayoutId id="2147483675" r:id="rId9"/>
    <p:sldLayoutId id="2147483679" r:id="rId10"/>
    <p:sldLayoutId id="2147483701" r:id="rId11"/>
    <p:sldLayoutId id="2147483706" r:id="rId12"/>
    <p:sldLayoutId id="2147483707" r:id="rId13"/>
    <p:sldLayoutId id="2147483711" r:id="rId14"/>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57_5630B85.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58_EEA8AB29.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microsoft.com/office/2018/10/relationships/comments" Target="../comments/modernComment_16A_DBCAD741.xml"/><Relationship Id="rId7" Type="http://schemas.openxmlformats.org/officeDocument/2006/relationships/image" Target="../media/image14.png"/><Relationship Id="rId12" Type="http://schemas.openxmlformats.org/officeDocument/2006/relationships/image" Target="../media/image19.jpeg"/><Relationship Id="rId17"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92_1687D7C4.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8A_EB39BF2.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18/10/relationships/comments" Target="../comments/modernComment_15B_8EBC2537.xml"/><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gif"/><Relationship Id="rId5" Type="http://schemas.openxmlformats.org/officeDocument/2006/relationships/image" Target="../media/image37.gif"/><Relationship Id="rId10" Type="http://schemas.openxmlformats.org/officeDocument/2006/relationships/image" Target="../media/image41.png"/><Relationship Id="rId4" Type="http://schemas.openxmlformats.org/officeDocument/2006/relationships/hyperlink" Target="https://query1.finance.yahoo.com/v7/finance/download/$stockSymbol?period1=$startTimestamp&amp;period2=$endTimestamp&amp;interval=1d&amp;events=history&amp;includeAdjustedClose=true" TargetMode="External"/><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8/10/relationships/comments" Target="../comments/modernComment_18E_6D626D5E.xml"/><Relationship Id="rId7" Type="http://schemas.openxmlformats.org/officeDocument/2006/relationships/hyperlink" Target="http://35.221.170.30/?func=nyse-etfs-symbol-name"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api.nasdaq.com/api/screener/stocks?tableonly=true&amp;limit=99999&amp;exchange=AMEX" TargetMode="External"/><Relationship Id="rId11" Type="http://schemas.openxmlformats.org/officeDocument/2006/relationships/image" Target="../media/image15.png"/><Relationship Id="rId5" Type="http://schemas.openxmlformats.org/officeDocument/2006/relationships/hyperlink" Target="https://api.nasdaq.com/api/screener/stocks?tableonly=true&amp;limit=99999&amp;exchange=nyse" TargetMode="External"/><Relationship Id="rId10" Type="http://schemas.openxmlformats.org/officeDocument/2006/relationships/image" Target="../media/image43.gif"/><Relationship Id="rId4" Type="http://schemas.openxmlformats.org/officeDocument/2006/relationships/hyperlink" Target="https://api.nasdaq.com/api/screener/stocks?tableonly=true&amp;limit=99999&amp;exchange=NASDAQ" TargetMode="External"/><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5C_42FA1117.xm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46.jpe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microsoft.com/office/2018/10/relationships/comments" Target="../comments/modernComment_16B_1D8789CB.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15D_544EAD7C.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2.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8.png"/><Relationship Id="rId4"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55_F6187957.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6.jpeg"/><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4.xml"/><Relationship Id="rId5" Type="http://schemas.openxmlformats.org/officeDocument/2006/relationships/image" Target="../media/image73.jpeg"/><Relationship Id="rId4" Type="http://schemas.openxmlformats.org/officeDocument/2006/relationships/image" Target="../media/image72.jpe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54_60EA334.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hyperlink" Target="https://online.stat.psu.edu/stat505/lesson/14/14.4" TargetMode="External"/><Relationship Id="rId7" Type="http://schemas.openxmlformats.org/officeDocument/2006/relationships/hyperlink" Target="https://zhuanlan.zhihu.com/p/668006227" TargetMode="External"/><Relationship Id="rId2" Type="http://schemas.openxmlformats.org/officeDocument/2006/relationships/hyperlink" Target="https://www.geeksforgeeks.org/ml-types-of-linkages-in-clustering/" TargetMode="External"/><Relationship Id="rId1" Type="http://schemas.openxmlformats.org/officeDocument/2006/relationships/slideLayout" Target="../slideLayouts/slideLayout14.xml"/><Relationship Id="rId6" Type="http://schemas.openxmlformats.org/officeDocument/2006/relationships/hyperlink" Target="https://doi.org/10.1016/j.eswa.2021.114800" TargetMode="External"/><Relationship Id="rId5" Type="http://schemas.openxmlformats.org/officeDocument/2006/relationships/hyperlink" Target="https://www.statisticshowto.com/complete-linkage-clustering/" TargetMode="External"/><Relationship Id="rId4" Type="http://schemas.openxmlformats.org/officeDocument/2006/relationships/hyperlink" Target="https://towardsdatascience.com/clustering-metrics-better-than-the-elbow-method-6926e1f723a6"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1.png"/><Relationship Id="rId4" Type="http://schemas.microsoft.com/office/2018/10/relationships/comments" Target="../comments/modernComment_156_8F0FA14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17D_26600370.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74_DBAC828F.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4"/>
          <p:cNvSpPr txBox="1">
            <a:spLocks noGrp="1"/>
          </p:cNvSpPr>
          <p:nvPr>
            <p:ph type="subTitle" idx="1"/>
          </p:nvPr>
        </p:nvSpPr>
        <p:spPr>
          <a:xfrm>
            <a:off x="410764" y="3686250"/>
            <a:ext cx="8322469" cy="12510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a:t>Group 11</a:t>
            </a:r>
          </a:p>
          <a:p>
            <a:pPr marL="0" lvl="0" indent="0" algn="ctr" rtl="0">
              <a:spcBef>
                <a:spcPts val="0"/>
              </a:spcBef>
              <a:spcAft>
                <a:spcPts val="0"/>
              </a:spcAft>
              <a:buNone/>
            </a:pPr>
            <a:r>
              <a:rPr lang="en-US" sz="1400"/>
              <a:t>Lau Ka Pui s226064</a:t>
            </a:r>
          </a:p>
          <a:p>
            <a:pPr marL="0" lvl="0" indent="0" algn="ctr" rtl="0">
              <a:spcBef>
                <a:spcPts val="0"/>
              </a:spcBef>
              <a:spcAft>
                <a:spcPts val="0"/>
              </a:spcAft>
              <a:buNone/>
            </a:pPr>
            <a:r>
              <a:rPr lang="en-US" sz="1400"/>
              <a:t>Mak Wai Hang s207900</a:t>
            </a:r>
          </a:p>
          <a:p>
            <a:pPr marL="0" lvl="0" indent="0" algn="ctr" rtl="0">
              <a:spcBef>
                <a:spcPts val="0"/>
              </a:spcBef>
              <a:spcAft>
                <a:spcPts val="0"/>
              </a:spcAft>
              <a:buNone/>
            </a:pPr>
            <a:r>
              <a:rPr lang="en-US" sz="1400"/>
              <a:t>Shum Wing Lam s207902</a:t>
            </a:r>
          </a:p>
          <a:p>
            <a:pPr marL="0" lvl="0" indent="0" algn="ctr" rtl="0">
              <a:spcBef>
                <a:spcPts val="0"/>
              </a:spcBef>
              <a:spcAft>
                <a:spcPts val="0"/>
              </a:spcAft>
              <a:buNone/>
            </a:pPr>
            <a:r>
              <a:rPr lang="en-US" sz="1400"/>
              <a:t>Tong Yuen Yu s207905</a:t>
            </a:r>
          </a:p>
        </p:txBody>
      </p:sp>
      <p:sp>
        <p:nvSpPr>
          <p:cNvPr id="460" name="Google Shape;460;p64"/>
          <p:cNvSpPr txBox="1">
            <a:spLocks noGrp="1"/>
          </p:cNvSpPr>
          <p:nvPr>
            <p:ph type="ctrTitle"/>
          </p:nvPr>
        </p:nvSpPr>
        <p:spPr>
          <a:xfrm>
            <a:off x="898988" y="1457250"/>
            <a:ext cx="7320337" cy="222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HK" sz="4400">
                <a:solidFill>
                  <a:schemeClr val="dk1"/>
                </a:solidFill>
              </a:rPr>
              <a:t>COM4101 Senior </a:t>
            </a:r>
            <a:r>
              <a:rPr lang="en-GB" sz="4400">
                <a:solidFill>
                  <a:schemeClr val="dk1"/>
                </a:solidFill>
              </a:rPr>
              <a:t>Project </a:t>
            </a:r>
            <a:endParaRPr sz="4400">
              <a:solidFill>
                <a:schemeClr val="dk1"/>
              </a:solidFill>
            </a:endParaRPr>
          </a:p>
          <a:p>
            <a:pPr marL="0" lvl="0" indent="0" algn="ctr" rtl="0">
              <a:spcBef>
                <a:spcPts val="0"/>
              </a:spcBef>
              <a:spcAft>
                <a:spcPts val="0"/>
              </a:spcAft>
              <a:buClr>
                <a:schemeClr val="dk1"/>
              </a:buClr>
              <a:buSzPts val="1100"/>
              <a:buFont typeface="Arial"/>
              <a:buNone/>
            </a:pPr>
            <a:r>
              <a:rPr lang="en-GB" sz="4400">
                <a:solidFill>
                  <a:schemeClr val="lt1"/>
                </a:solidFill>
              </a:rPr>
              <a:t>Intelligent Mobile app for daily use</a:t>
            </a:r>
            <a:endParaRPr sz="1800">
              <a:solidFill>
                <a:schemeClr val="lt1"/>
              </a:solidFill>
            </a:endParaRPr>
          </a:p>
        </p:txBody>
      </p:sp>
      <p:sp>
        <p:nvSpPr>
          <p:cNvPr id="3" name="Google Shape;459;p64">
            <a:extLst>
              <a:ext uri="{FF2B5EF4-FFF2-40B4-BE49-F238E27FC236}">
                <a16:creationId xmlns:a16="http://schemas.microsoft.com/office/drawing/2014/main" id="{9E2E5526-3B50-C78A-CDFE-5EDA33200002}"/>
              </a:ext>
            </a:extLst>
          </p:cNvPr>
          <p:cNvSpPr txBox="1">
            <a:spLocks noGrp="1"/>
          </p:cNvSpPr>
          <p:nvPr>
            <p:ph type="subTitle" idx="1"/>
          </p:nvPr>
        </p:nvSpPr>
        <p:spPr>
          <a:xfrm>
            <a:off x="3885061" y="3165289"/>
            <a:ext cx="1373877" cy="5209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i="1">
                <a:ln w="9525">
                  <a:solidFill>
                    <a:schemeClr val="bg1"/>
                  </a:solidFill>
                  <a:prstDash val="solid"/>
                </a:ln>
                <a:solidFill>
                  <a:schemeClr val="bg1"/>
                </a:solidFill>
                <a:effectLst>
                  <a:outerShdw blurRad="12700" dist="38100" dir="2700000" algn="tl" rotWithShape="0">
                    <a:schemeClr val="bg1">
                      <a:lumMod val="50000"/>
                    </a:schemeClr>
                  </a:outerShdw>
                </a:effectLst>
              </a:rPr>
              <a:t>Market.AI</a:t>
            </a:r>
            <a:endParaRPr sz="2000" b="1" i="1">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pic>
        <p:nvPicPr>
          <p:cNvPr id="2" name="Picture 2" descr="A logo of a graph&#10;&#10;Description automatically generated">
            <a:extLst>
              <a:ext uri="{FF2B5EF4-FFF2-40B4-BE49-F238E27FC236}">
                <a16:creationId xmlns:a16="http://schemas.microsoft.com/office/drawing/2014/main" id="{6030461F-8204-1809-D39C-87A95682D6B3}"/>
              </a:ext>
            </a:extLst>
          </p:cNvPr>
          <p:cNvPicPr>
            <a:picLocks noChangeAspect="1"/>
          </p:cNvPicPr>
          <p:nvPr/>
        </p:nvPicPr>
        <p:blipFill>
          <a:blip r:embed="rId3"/>
          <a:stretch>
            <a:fillRect/>
          </a:stretch>
        </p:blipFill>
        <p:spPr>
          <a:xfrm>
            <a:off x="2975244" y="3165289"/>
            <a:ext cx="791817" cy="9108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000"/>
                                        <p:tgtEl>
                                          <p:spTgt spid="460"/>
                                        </p:tgtEl>
                                      </p:cBhvr>
                                    </p:animEffect>
                                  </p:childTnLst>
                                </p:cTn>
                              </p:par>
                              <p:par>
                                <p:cTn id="8" presetID="2" presetClass="entr" presetSubtype="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6"/>
        <p:cNvGrpSpPr/>
        <p:nvPr/>
      </p:nvGrpSpPr>
      <p:grpSpPr>
        <a:xfrm>
          <a:off x="0" y="0"/>
          <a:ext cx="0" cy="0"/>
          <a:chOff x="0" y="0"/>
          <a:chExt cx="0" cy="0"/>
        </a:xfrm>
      </p:grpSpPr>
      <p:sp>
        <p:nvSpPr>
          <p:cNvPr id="2" name="Rectangle 1">
            <a:extLst>
              <a:ext uri="{FF2B5EF4-FFF2-40B4-BE49-F238E27FC236}">
                <a16:creationId xmlns:a16="http://schemas.microsoft.com/office/drawing/2014/main" id="{7894E111-D424-9B54-48EB-1510F74711BC}"/>
              </a:ext>
            </a:extLst>
          </p:cNvPr>
          <p:cNvSpPr>
            <a:spLocks noGrp="1" noRot="1" noMove="1" noResize="1" noEditPoints="1" noAdjustHandles="1" noChangeArrowheads="1" noChangeShapeType="1"/>
          </p:cNvSpPr>
          <p:nvPr/>
        </p:nvSpPr>
        <p:spPr>
          <a:xfrm>
            <a:off x="5771475" y="-5375"/>
            <a:ext cx="3325800" cy="51488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18" name="Google Shape;618;p74"/>
          <p:cNvSpPr/>
          <p:nvPr/>
        </p:nvSpPr>
        <p:spPr>
          <a:xfrm rot="5400000">
            <a:off x="2171625" y="1555375"/>
            <a:ext cx="5160600" cy="2039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4"/>
          <p:cNvSpPr txBox="1">
            <a:spLocks noGrp="1"/>
          </p:cNvSpPr>
          <p:nvPr>
            <p:ph type="title"/>
          </p:nvPr>
        </p:nvSpPr>
        <p:spPr>
          <a:xfrm>
            <a:off x="358140" y="539500"/>
            <a:ext cx="2524385" cy="13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Main features</a:t>
            </a:r>
            <a:endParaRPr/>
          </a:p>
        </p:txBody>
      </p:sp>
      <p:sp>
        <p:nvSpPr>
          <p:cNvPr id="620" name="Google Shape;620;p74"/>
          <p:cNvSpPr txBox="1">
            <a:spLocks noGrp="1"/>
          </p:cNvSpPr>
          <p:nvPr>
            <p:ph type="subTitle" idx="1"/>
          </p:nvPr>
        </p:nvSpPr>
        <p:spPr>
          <a:xfrm>
            <a:off x="3814725" y="539500"/>
            <a:ext cx="1874400" cy="2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621" name="Google Shape;621;p74"/>
          <p:cNvSpPr txBox="1">
            <a:spLocks noGrp="1"/>
          </p:cNvSpPr>
          <p:nvPr>
            <p:ph type="subTitle" idx="2"/>
          </p:nvPr>
        </p:nvSpPr>
        <p:spPr>
          <a:xfrm>
            <a:off x="3814724" y="912194"/>
            <a:ext cx="5113783" cy="472800"/>
          </a:xfrm>
          <a:prstGeom prst="rect">
            <a:avLst/>
          </a:prstGeom>
        </p:spPr>
        <p:txBody>
          <a:bodyPr spcFirstLastPara="1" wrap="square" lIns="91425" tIns="91425" rIns="91425" bIns="91425" anchor="ctr" anchorCtr="0">
            <a:noAutofit/>
          </a:bodyPr>
          <a:lstStyle/>
          <a:p>
            <a:pPr marL="38100" lvl="0" indent="0" algn="l" rtl="0">
              <a:spcBef>
                <a:spcPts val="0"/>
              </a:spcBef>
              <a:spcAft>
                <a:spcPts val="0"/>
              </a:spcAft>
              <a:buSzPts val="1200"/>
            </a:pPr>
            <a:r>
              <a:rPr lang="en" b="1"/>
              <a:t>Candlestick</a:t>
            </a:r>
            <a:r>
              <a:rPr lang="en" sz="1400" b="1"/>
              <a:t> </a:t>
            </a:r>
            <a:r>
              <a:rPr lang="en" b="1"/>
              <a:t>charts</a:t>
            </a:r>
            <a:endParaRPr lang="en" sz="1400" b="1"/>
          </a:p>
        </p:txBody>
      </p:sp>
      <p:sp>
        <p:nvSpPr>
          <p:cNvPr id="622" name="Google Shape;622;p74"/>
          <p:cNvSpPr txBox="1">
            <a:spLocks noGrp="1"/>
          </p:cNvSpPr>
          <p:nvPr>
            <p:ph type="subTitle" idx="3"/>
          </p:nvPr>
        </p:nvSpPr>
        <p:spPr>
          <a:xfrm>
            <a:off x="3814725" y="2039536"/>
            <a:ext cx="1874400" cy="2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23" name="Google Shape;623;p74"/>
          <p:cNvSpPr txBox="1">
            <a:spLocks noGrp="1"/>
          </p:cNvSpPr>
          <p:nvPr>
            <p:ph type="subTitle" idx="4"/>
          </p:nvPr>
        </p:nvSpPr>
        <p:spPr>
          <a:xfrm>
            <a:off x="3814724" y="2412230"/>
            <a:ext cx="5198164" cy="673868"/>
          </a:xfrm>
          <a:prstGeom prst="rect">
            <a:avLst/>
          </a:prstGeom>
        </p:spPr>
        <p:txBody>
          <a:bodyPr spcFirstLastPara="1" wrap="square" lIns="91425" tIns="91425" rIns="91425" bIns="91425" anchor="ctr" anchorCtr="0">
            <a:noAutofit/>
          </a:bodyPr>
          <a:lstStyle/>
          <a:p>
            <a:pPr marL="0" indent="0"/>
            <a:r>
              <a:rPr lang="en-US" b="1"/>
              <a:t>Historical trend matching</a:t>
            </a:r>
          </a:p>
        </p:txBody>
      </p:sp>
      <p:grpSp>
        <p:nvGrpSpPr>
          <p:cNvPr id="624" name="Google Shape;624;p74"/>
          <p:cNvGrpSpPr/>
          <p:nvPr/>
        </p:nvGrpSpPr>
        <p:grpSpPr>
          <a:xfrm flipH="1">
            <a:off x="3732313" y="101275"/>
            <a:ext cx="5282613" cy="4935100"/>
            <a:chOff x="101561" y="101275"/>
            <a:chExt cx="4473000" cy="4935100"/>
          </a:xfrm>
        </p:grpSpPr>
        <p:cxnSp>
          <p:nvCxnSpPr>
            <p:cNvPr id="625" name="Google Shape;625;p74"/>
            <p:cNvCxnSpPr/>
            <p:nvPr/>
          </p:nvCxnSpPr>
          <p:spPr>
            <a:xfrm rot="10800000">
              <a:off x="103276" y="3441000"/>
              <a:ext cx="0" cy="1587600"/>
            </a:xfrm>
            <a:prstGeom prst="straightConnector1">
              <a:avLst/>
            </a:prstGeom>
            <a:noFill/>
            <a:ln w="19050" cap="flat" cmpd="sng">
              <a:solidFill>
                <a:schemeClr val="dk1"/>
              </a:solidFill>
              <a:prstDash val="solid"/>
              <a:round/>
              <a:headEnd type="none" w="med" len="med"/>
              <a:tailEnd type="none" w="med" len="med"/>
            </a:ln>
          </p:spPr>
        </p:cxnSp>
        <p:cxnSp>
          <p:nvCxnSpPr>
            <p:cNvPr id="626" name="Google Shape;626;p74"/>
            <p:cNvCxnSpPr/>
            <p:nvPr/>
          </p:nvCxnSpPr>
          <p:spPr>
            <a:xfrm rot="10800000">
              <a:off x="101561" y="5036375"/>
              <a:ext cx="4473000" cy="0"/>
            </a:xfrm>
            <a:prstGeom prst="straightConnector1">
              <a:avLst/>
            </a:prstGeom>
            <a:noFill/>
            <a:ln w="19050" cap="flat" cmpd="sng">
              <a:solidFill>
                <a:schemeClr val="dk1"/>
              </a:solidFill>
              <a:prstDash val="solid"/>
              <a:round/>
              <a:headEnd type="none" w="med" len="med"/>
              <a:tailEnd type="none" w="med" len="med"/>
            </a:ln>
          </p:spPr>
        </p:cxnSp>
        <p:cxnSp>
          <p:nvCxnSpPr>
            <p:cNvPr id="627" name="Google Shape;627;p74"/>
            <p:cNvCxnSpPr/>
            <p:nvPr/>
          </p:nvCxnSpPr>
          <p:spPr>
            <a:xfrm rot="10800000">
              <a:off x="101561" y="101275"/>
              <a:ext cx="4473000" cy="0"/>
            </a:xfrm>
            <a:prstGeom prst="straightConnector1">
              <a:avLst/>
            </a:prstGeom>
            <a:noFill/>
            <a:ln w="19050" cap="flat" cmpd="sng">
              <a:solidFill>
                <a:schemeClr val="dk1"/>
              </a:solidFill>
              <a:prstDash val="solid"/>
              <a:round/>
              <a:headEnd type="none" w="med" len="med"/>
              <a:tailEnd type="none" w="med" len="med"/>
            </a:ln>
          </p:spPr>
        </p:cxnSp>
        <p:cxnSp>
          <p:nvCxnSpPr>
            <p:cNvPr id="628" name="Google Shape;628;p74"/>
            <p:cNvCxnSpPr/>
            <p:nvPr/>
          </p:nvCxnSpPr>
          <p:spPr>
            <a:xfrm rot="10800000">
              <a:off x="103284" y="115475"/>
              <a:ext cx="0" cy="1747800"/>
            </a:xfrm>
            <a:prstGeom prst="straightConnector1">
              <a:avLst/>
            </a:prstGeom>
            <a:noFill/>
            <a:ln w="19050" cap="flat" cmpd="sng">
              <a:solidFill>
                <a:schemeClr val="dk1"/>
              </a:solidFill>
              <a:prstDash val="solid"/>
              <a:round/>
              <a:headEnd type="none" w="med" len="med"/>
              <a:tailEnd type="none" w="med" len="med"/>
            </a:ln>
          </p:spPr>
        </p:cxnSp>
      </p:grpSp>
      <p:sp>
        <p:nvSpPr>
          <p:cNvPr id="629" name="Google Shape;629;p74"/>
          <p:cNvSpPr txBox="1">
            <a:spLocks noGrp="1"/>
          </p:cNvSpPr>
          <p:nvPr>
            <p:ph type="subTitle" idx="5"/>
          </p:nvPr>
        </p:nvSpPr>
        <p:spPr>
          <a:xfrm>
            <a:off x="3814725" y="3539400"/>
            <a:ext cx="1874400" cy="2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30" name="Google Shape;630;p74"/>
          <p:cNvSpPr txBox="1">
            <a:spLocks noGrp="1"/>
          </p:cNvSpPr>
          <p:nvPr>
            <p:ph type="subTitle" idx="6"/>
          </p:nvPr>
        </p:nvSpPr>
        <p:spPr>
          <a:xfrm>
            <a:off x="3814724" y="3912094"/>
            <a:ext cx="5113779" cy="472800"/>
          </a:xfrm>
          <a:prstGeom prst="rect">
            <a:avLst/>
          </a:prstGeom>
        </p:spPr>
        <p:txBody>
          <a:bodyPr spcFirstLastPara="1" wrap="square" lIns="91425" tIns="91425" rIns="91425" bIns="91425" anchor="ctr" anchorCtr="0">
            <a:noAutofit/>
          </a:bodyPr>
          <a:lstStyle/>
          <a:p>
            <a:pPr marL="0" lvl="0" indent="0"/>
            <a:r>
              <a:rPr lang="en-US" b="1"/>
              <a:t>Subsequent trend analysis</a:t>
            </a:r>
          </a:p>
        </p:txBody>
      </p:sp>
      <p:sp>
        <p:nvSpPr>
          <p:cNvPr id="639" name="Google Shape;639;p74"/>
          <p:cNvSpPr/>
          <p:nvPr/>
        </p:nvSpPr>
        <p:spPr>
          <a:xfrm>
            <a:off x="3022650" y="580675"/>
            <a:ext cx="570000" cy="57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74"/>
          <p:cNvGrpSpPr/>
          <p:nvPr/>
        </p:nvGrpSpPr>
        <p:grpSpPr>
          <a:xfrm>
            <a:off x="3120340" y="2182305"/>
            <a:ext cx="374620" cy="373166"/>
            <a:chOff x="3160712" y="2149005"/>
            <a:chExt cx="374620" cy="373166"/>
          </a:xfrm>
        </p:grpSpPr>
        <p:sp>
          <p:nvSpPr>
            <p:cNvPr id="641" name="Google Shape;641;p74"/>
            <p:cNvSpPr/>
            <p:nvPr/>
          </p:nvSpPr>
          <p:spPr>
            <a:xfrm>
              <a:off x="3160712" y="2333956"/>
              <a:ext cx="374620" cy="188215"/>
            </a:xfrm>
            <a:custGeom>
              <a:avLst/>
              <a:gdLst/>
              <a:ahLst/>
              <a:cxnLst/>
              <a:rect l="l" t="t" r="r" b="b"/>
              <a:pathLst>
                <a:path w="22352" h="11230" extrusionOk="0">
                  <a:moveTo>
                    <a:pt x="2958" y="2757"/>
                  </a:moveTo>
                  <a:cubicBezTo>
                    <a:pt x="3082" y="2757"/>
                    <a:pt x="3206" y="2805"/>
                    <a:pt x="3301" y="2901"/>
                  </a:cubicBezTo>
                  <a:lnTo>
                    <a:pt x="8371" y="7971"/>
                  </a:lnTo>
                  <a:cubicBezTo>
                    <a:pt x="8559" y="8159"/>
                    <a:pt x="8559" y="8465"/>
                    <a:pt x="8371" y="8653"/>
                  </a:cubicBezTo>
                  <a:lnTo>
                    <a:pt x="6846" y="10178"/>
                  </a:lnTo>
                  <a:lnTo>
                    <a:pt x="1094" y="4423"/>
                  </a:lnTo>
                  <a:lnTo>
                    <a:pt x="2615" y="2901"/>
                  </a:lnTo>
                  <a:cubicBezTo>
                    <a:pt x="2711" y="2805"/>
                    <a:pt x="2835" y="2757"/>
                    <a:pt x="2958" y="2757"/>
                  </a:cubicBezTo>
                  <a:close/>
                  <a:moveTo>
                    <a:pt x="20654" y="1"/>
                  </a:moveTo>
                  <a:cubicBezTo>
                    <a:pt x="20237" y="1"/>
                    <a:pt x="19827" y="156"/>
                    <a:pt x="19510" y="450"/>
                  </a:cubicBezTo>
                  <a:lnTo>
                    <a:pt x="15920" y="3796"/>
                  </a:lnTo>
                  <a:cubicBezTo>
                    <a:pt x="15948" y="3065"/>
                    <a:pt x="15485" y="2410"/>
                    <a:pt x="14789" y="2194"/>
                  </a:cubicBezTo>
                  <a:lnTo>
                    <a:pt x="11832" y="1289"/>
                  </a:lnTo>
                  <a:cubicBezTo>
                    <a:pt x="11373" y="1149"/>
                    <a:pt x="10898" y="1080"/>
                    <a:pt x="10425" y="1080"/>
                  </a:cubicBezTo>
                  <a:cubicBezTo>
                    <a:pt x="9847" y="1080"/>
                    <a:pt x="9270" y="1183"/>
                    <a:pt x="8723" y="1390"/>
                  </a:cubicBezTo>
                  <a:lnTo>
                    <a:pt x="4583" y="2957"/>
                  </a:lnTo>
                  <a:lnTo>
                    <a:pt x="3914" y="2288"/>
                  </a:lnTo>
                  <a:cubicBezTo>
                    <a:pt x="3651" y="2024"/>
                    <a:pt x="3305" y="1891"/>
                    <a:pt x="2958" y="1891"/>
                  </a:cubicBezTo>
                  <a:cubicBezTo>
                    <a:pt x="2611" y="1891"/>
                    <a:pt x="2264" y="2024"/>
                    <a:pt x="1999" y="2288"/>
                  </a:cubicBezTo>
                  <a:lnTo>
                    <a:pt x="168" y="4120"/>
                  </a:lnTo>
                  <a:cubicBezTo>
                    <a:pt x="0" y="4287"/>
                    <a:pt x="0" y="4565"/>
                    <a:pt x="168" y="4733"/>
                  </a:cubicBezTo>
                  <a:lnTo>
                    <a:pt x="6540" y="11105"/>
                  </a:lnTo>
                  <a:cubicBezTo>
                    <a:pt x="6623" y="11188"/>
                    <a:pt x="6735" y="11230"/>
                    <a:pt x="6846" y="11230"/>
                  </a:cubicBezTo>
                  <a:cubicBezTo>
                    <a:pt x="6958" y="11230"/>
                    <a:pt x="7069" y="11188"/>
                    <a:pt x="7153" y="11105"/>
                  </a:cubicBezTo>
                  <a:lnTo>
                    <a:pt x="8988" y="9273"/>
                  </a:lnTo>
                  <a:cubicBezTo>
                    <a:pt x="9513" y="8744"/>
                    <a:pt x="9513" y="7887"/>
                    <a:pt x="8988" y="7358"/>
                  </a:cubicBezTo>
                  <a:lnTo>
                    <a:pt x="5258" y="3629"/>
                  </a:lnTo>
                  <a:lnTo>
                    <a:pt x="9033" y="2201"/>
                  </a:lnTo>
                  <a:cubicBezTo>
                    <a:pt x="9480" y="2031"/>
                    <a:pt x="9952" y="1946"/>
                    <a:pt x="10425" y="1946"/>
                  </a:cubicBezTo>
                  <a:cubicBezTo>
                    <a:pt x="10813" y="1946"/>
                    <a:pt x="11202" y="2003"/>
                    <a:pt x="11578" y="2118"/>
                  </a:cubicBezTo>
                  <a:lnTo>
                    <a:pt x="14534" y="3023"/>
                  </a:lnTo>
                  <a:cubicBezTo>
                    <a:pt x="14879" y="3127"/>
                    <a:pt x="15099" y="3472"/>
                    <a:pt x="15043" y="3831"/>
                  </a:cubicBezTo>
                  <a:cubicBezTo>
                    <a:pt x="14991" y="4189"/>
                    <a:pt x="14681" y="4457"/>
                    <a:pt x="14319" y="4457"/>
                  </a:cubicBezTo>
                  <a:lnTo>
                    <a:pt x="11286" y="4457"/>
                  </a:lnTo>
                  <a:cubicBezTo>
                    <a:pt x="11045" y="4457"/>
                    <a:pt x="10850" y="4649"/>
                    <a:pt x="10850" y="4893"/>
                  </a:cubicBezTo>
                  <a:cubicBezTo>
                    <a:pt x="10850" y="5133"/>
                    <a:pt x="11045" y="5328"/>
                    <a:pt x="11286" y="5328"/>
                  </a:cubicBezTo>
                  <a:lnTo>
                    <a:pt x="15377" y="5328"/>
                  </a:lnTo>
                  <a:cubicBezTo>
                    <a:pt x="15485" y="5328"/>
                    <a:pt x="15593" y="5286"/>
                    <a:pt x="15673" y="5213"/>
                  </a:cubicBezTo>
                  <a:lnTo>
                    <a:pt x="20106" y="1083"/>
                  </a:lnTo>
                  <a:cubicBezTo>
                    <a:pt x="20262" y="929"/>
                    <a:pt x="20465" y="853"/>
                    <a:pt x="20669" y="853"/>
                  </a:cubicBezTo>
                  <a:cubicBezTo>
                    <a:pt x="20884" y="853"/>
                    <a:pt x="21099" y="938"/>
                    <a:pt x="21258" y="1108"/>
                  </a:cubicBezTo>
                  <a:cubicBezTo>
                    <a:pt x="21565" y="1439"/>
                    <a:pt x="21540" y="1961"/>
                    <a:pt x="21199" y="2260"/>
                  </a:cubicBezTo>
                  <a:lnTo>
                    <a:pt x="16046" y="7059"/>
                  </a:lnTo>
                  <a:cubicBezTo>
                    <a:pt x="15694" y="7389"/>
                    <a:pt x="15224" y="7574"/>
                    <a:pt x="14740" y="7574"/>
                  </a:cubicBezTo>
                  <a:lnTo>
                    <a:pt x="12400" y="7574"/>
                  </a:lnTo>
                  <a:cubicBezTo>
                    <a:pt x="12160" y="7574"/>
                    <a:pt x="11965" y="7765"/>
                    <a:pt x="11965" y="8009"/>
                  </a:cubicBezTo>
                  <a:cubicBezTo>
                    <a:pt x="11965" y="8249"/>
                    <a:pt x="12160" y="8444"/>
                    <a:pt x="12400" y="8444"/>
                  </a:cubicBezTo>
                  <a:lnTo>
                    <a:pt x="14740" y="8444"/>
                  </a:lnTo>
                  <a:cubicBezTo>
                    <a:pt x="15447" y="8444"/>
                    <a:pt x="16122" y="8176"/>
                    <a:pt x="16638" y="7696"/>
                  </a:cubicBezTo>
                  <a:lnTo>
                    <a:pt x="21791" y="2898"/>
                  </a:lnTo>
                  <a:cubicBezTo>
                    <a:pt x="22157" y="2560"/>
                    <a:pt x="22352" y="2079"/>
                    <a:pt x="22324" y="1581"/>
                  </a:cubicBezTo>
                  <a:cubicBezTo>
                    <a:pt x="22289" y="934"/>
                    <a:pt x="21882" y="363"/>
                    <a:pt x="21279" y="122"/>
                  </a:cubicBezTo>
                  <a:cubicBezTo>
                    <a:pt x="21077" y="40"/>
                    <a:pt x="20864" y="1"/>
                    <a:pt x="20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4"/>
            <p:cNvSpPr/>
            <p:nvPr/>
          </p:nvSpPr>
          <p:spPr>
            <a:xfrm>
              <a:off x="3330181" y="2460798"/>
              <a:ext cx="16240" cy="14682"/>
            </a:xfrm>
            <a:custGeom>
              <a:avLst/>
              <a:gdLst/>
              <a:ahLst/>
              <a:cxnLst/>
              <a:rect l="l" t="t" r="r" b="b"/>
              <a:pathLst>
                <a:path w="969" h="876" extrusionOk="0">
                  <a:moveTo>
                    <a:pt x="540" y="0"/>
                  </a:moveTo>
                  <a:cubicBezTo>
                    <a:pt x="259" y="0"/>
                    <a:pt x="1" y="285"/>
                    <a:pt x="133" y="605"/>
                  </a:cubicBezTo>
                  <a:cubicBezTo>
                    <a:pt x="209" y="791"/>
                    <a:pt x="369" y="875"/>
                    <a:pt x="529" y="875"/>
                  </a:cubicBezTo>
                  <a:cubicBezTo>
                    <a:pt x="749" y="875"/>
                    <a:pt x="968" y="715"/>
                    <a:pt x="968" y="441"/>
                  </a:cubicBezTo>
                  <a:cubicBezTo>
                    <a:pt x="968" y="323"/>
                    <a:pt x="923" y="215"/>
                    <a:pt x="843" y="131"/>
                  </a:cubicBezTo>
                  <a:cubicBezTo>
                    <a:pt x="751" y="40"/>
                    <a:pt x="644"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4"/>
            <p:cNvSpPr/>
            <p:nvPr/>
          </p:nvSpPr>
          <p:spPr>
            <a:xfrm>
              <a:off x="3199694" y="2149005"/>
              <a:ext cx="299920" cy="176315"/>
            </a:xfrm>
            <a:custGeom>
              <a:avLst/>
              <a:gdLst/>
              <a:ahLst/>
              <a:cxnLst/>
              <a:rect l="l" t="t" r="r" b="b"/>
              <a:pathLst>
                <a:path w="17895" h="10520" extrusionOk="0">
                  <a:moveTo>
                    <a:pt x="13376" y="3934"/>
                  </a:moveTo>
                  <a:cubicBezTo>
                    <a:pt x="13690" y="3934"/>
                    <a:pt x="13991" y="4177"/>
                    <a:pt x="13991" y="4545"/>
                  </a:cubicBezTo>
                  <a:cubicBezTo>
                    <a:pt x="13991" y="4883"/>
                    <a:pt x="13720" y="5154"/>
                    <a:pt x="13382" y="5154"/>
                  </a:cubicBezTo>
                  <a:cubicBezTo>
                    <a:pt x="12839" y="5154"/>
                    <a:pt x="12567" y="4500"/>
                    <a:pt x="12950" y="4113"/>
                  </a:cubicBezTo>
                  <a:cubicBezTo>
                    <a:pt x="13074" y="3989"/>
                    <a:pt x="13226" y="3934"/>
                    <a:pt x="13376" y="3934"/>
                  </a:cubicBezTo>
                  <a:close/>
                  <a:moveTo>
                    <a:pt x="3500" y="5852"/>
                  </a:moveTo>
                  <a:cubicBezTo>
                    <a:pt x="3574" y="5852"/>
                    <a:pt x="3650" y="5866"/>
                    <a:pt x="3726" y="5896"/>
                  </a:cubicBezTo>
                  <a:cubicBezTo>
                    <a:pt x="4040" y="6021"/>
                    <a:pt x="4193" y="6373"/>
                    <a:pt x="4071" y="6686"/>
                  </a:cubicBezTo>
                  <a:cubicBezTo>
                    <a:pt x="3970" y="6943"/>
                    <a:pt x="3737" y="7073"/>
                    <a:pt x="3503" y="7073"/>
                  </a:cubicBezTo>
                  <a:cubicBezTo>
                    <a:pt x="3278" y="7073"/>
                    <a:pt x="3052" y="6952"/>
                    <a:pt x="2946" y="6707"/>
                  </a:cubicBezTo>
                  <a:cubicBezTo>
                    <a:pt x="2760" y="6285"/>
                    <a:pt x="3088" y="5852"/>
                    <a:pt x="3500" y="5852"/>
                  </a:cubicBezTo>
                  <a:close/>
                  <a:moveTo>
                    <a:pt x="8862" y="8425"/>
                  </a:moveTo>
                  <a:cubicBezTo>
                    <a:pt x="8988" y="8425"/>
                    <a:pt x="9119" y="8466"/>
                    <a:pt x="9235" y="8556"/>
                  </a:cubicBezTo>
                  <a:cubicBezTo>
                    <a:pt x="9499" y="8765"/>
                    <a:pt x="9548" y="9148"/>
                    <a:pt x="9339" y="9413"/>
                  </a:cubicBezTo>
                  <a:lnTo>
                    <a:pt x="9336" y="9413"/>
                  </a:lnTo>
                  <a:cubicBezTo>
                    <a:pt x="9210" y="9574"/>
                    <a:pt x="9036" y="9647"/>
                    <a:pt x="8863" y="9647"/>
                  </a:cubicBezTo>
                  <a:cubicBezTo>
                    <a:pt x="8576" y="9647"/>
                    <a:pt x="8294" y="9445"/>
                    <a:pt x="8253" y="9110"/>
                  </a:cubicBezTo>
                  <a:cubicBezTo>
                    <a:pt x="8207" y="8717"/>
                    <a:pt x="8522" y="8425"/>
                    <a:pt x="8862" y="8425"/>
                  </a:cubicBezTo>
                  <a:close/>
                  <a:moveTo>
                    <a:pt x="16383" y="1"/>
                  </a:moveTo>
                  <a:cubicBezTo>
                    <a:pt x="16143" y="1"/>
                    <a:pt x="15948" y="196"/>
                    <a:pt x="15948" y="436"/>
                  </a:cubicBezTo>
                  <a:cubicBezTo>
                    <a:pt x="15948" y="676"/>
                    <a:pt x="16143" y="871"/>
                    <a:pt x="16383" y="871"/>
                  </a:cubicBezTo>
                  <a:lnTo>
                    <a:pt x="16411" y="871"/>
                  </a:lnTo>
                  <a:lnTo>
                    <a:pt x="14054" y="3229"/>
                  </a:lnTo>
                  <a:cubicBezTo>
                    <a:pt x="13841" y="3120"/>
                    <a:pt x="13611" y="3067"/>
                    <a:pt x="13383" y="3067"/>
                  </a:cubicBezTo>
                  <a:cubicBezTo>
                    <a:pt x="13000" y="3067"/>
                    <a:pt x="12621" y="3217"/>
                    <a:pt x="12337" y="3500"/>
                  </a:cubicBezTo>
                  <a:cubicBezTo>
                    <a:pt x="11885" y="3953"/>
                    <a:pt x="11777" y="4646"/>
                    <a:pt x="12066" y="5217"/>
                  </a:cubicBezTo>
                  <a:lnTo>
                    <a:pt x="9552" y="7728"/>
                  </a:lnTo>
                  <a:cubicBezTo>
                    <a:pt x="9333" y="7613"/>
                    <a:pt x="9096" y="7557"/>
                    <a:pt x="8860" y="7557"/>
                  </a:cubicBezTo>
                  <a:cubicBezTo>
                    <a:pt x="8479" y="7557"/>
                    <a:pt x="8102" y="7703"/>
                    <a:pt x="7818" y="7985"/>
                  </a:cubicBezTo>
                  <a:lnTo>
                    <a:pt x="4969" y="6666"/>
                  </a:lnTo>
                  <a:cubicBezTo>
                    <a:pt x="5093" y="5759"/>
                    <a:pt x="4382" y="4982"/>
                    <a:pt x="3507" y="4982"/>
                  </a:cubicBezTo>
                  <a:cubicBezTo>
                    <a:pt x="3421" y="4982"/>
                    <a:pt x="3334" y="4989"/>
                    <a:pt x="3246" y="5005"/>
                  </a:cubicBezTo>
                  <a:cubicBezTo>
                    <a:pt x="2257" y="5179"/>
                    <a:pt x="1724" y="6269"/>
                    <a:pt x="2198" y="7157"/>
                  </a:cubicBezTo>
                  <a:lnTo>
                    <a:pt x="178" y="9173"/>
                  </a:lnTo>
                  <a:cubicBezTo>
                    <a:pt x="4" y="9343"/>
                    <a:pt x="0" y="9622"/>
                    <a:pt x="175" y="9796"/>
                  </a:cubicBezTo>
                  <a:cubicBezTo>
                    <a:pt x="259" y="9880"/>
                    <a:pt x="369" y="9922"/>
                    <a:pt x="479" y="9922"/>
                  </a:cubicBezTo>
                  <a:cubicBezTo>
                    <a:pt x="593" y="9922"/>
                    <a:pt x="708" y="9877"/>
                    <a:pt x="794" y="9789"/>
                  </a:cubicBezTo>
                  <a:lnTo>
                    <a:pt x="2810" y="7773"/>
                  </a:lnTo>
                  <a:cubicBezTo>
                    <a:pt x="2859" y="7797"/>
                    <a:pt x="2911" y="7822"/>
                    <a:pt x="2964" y="7842"/>
                  </a:cubicBezTo>
                  <a:cubicBezTo>
                    <a:pt x="3138" y="7911"/>
                    <a:pt x="3320" y="7944"/>
                    <a:pt x="3501" y="7944"/>
                  </a:cubicBezTo>
                  <a:cubicBezTo>
                    <a:pt x="3912" y="7944"/>
                    <a:pt x="4316" y="7773"/>
                    <a:pt x="4604" y="7456"/>
                  </a:cubicBezTo>
                  <a:lnTo>
                    <a:pt x="7407" y="8755"/>
                  </a:lnTo>
                  <a:cubicBezTo>
                    <a:pt x="7226" y="9683"/>
                    <a:pt x="7944" y="10519"/>
                    <a:pt x="8856" y="10519"/>
                  </a:cubicBezTo>
                  <a:cubicBezTo>
                    <a:pt x="8929" y="10519"/>
                    <a:pt x="9003" y="10514"/>
                    <a:pt x="9078" y="10503"/>
                  </a:cubicBezTo>
                  <a:cubicBezTo>
                    <a:pt x="10088" y="10353"/>
                    <a:pt x="10645" y="9246"/>
                    <a:pt x="10168" y="8344"/>
                  </a:cubicBezTo>
                  <a:lnTo>
                    <a:pt x="12668" y="5840"/>
                  </a:lnTo>
                  <a:cubicBezTo>
                    <a:pt x="12893" y="5965"/>
                    <a:pt x="13139" y="6025"/>
                    <a:pt x="13382" y="6025"/>
                  </a:cubicBezTo>
                  <a:cubicBezTo>
                    <a:pt x="13765" y="6025"/>
                    <a:pt x="14143" y="5876"/>
                    <a:pt x="14427" y="5593"/>
                  </a:cubicBezTo>
                  <a:cubicBezTo>
                    <a:pt x="14893" y="5126"/>
                    <a:pt x="14994" y="4409"/>
                    <a:pt x="14677" y="3831"/>
                  </a:cubicBezTo>
                  <a:lnTo>
                    <a:pt x="17024" y="1484"/>
                  </a:lnTo>
                  <a:lnTo>
                    <a:pt x="17024" y="1512"/>
                  </a:lnTo>
                  <a:cubicBezTo>
                    <a:pt x="17024" y="1752"/>
                    <a:pt x="17219" y="1947"/>
                    <a:pt x="17459" y="1947"/>
                  </a:cubicBezTo>
                  <a:cubicBezTo>
                    <a:pt x="17700" y="1947"/>
                    <a:pt x="17895" y="1752"/>
                    <a:pt x="17895" y="1512"/>
                  </a:cubicBezTo>
                  <a:lnTo>
                    <a:pt x="17895" y="436"/>
                  </a:lnTo>
                  <a:cubicBezTo>
                    <a:pt x="17895" y="196"/>
                    <a:pt x="17703" y="1"/>
                    <a:pt x="17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4"/>
            <p:cNvSpPr/>
            <p:nvPr/>
          </p:nvSpPr>
          <p:spPr>
            <a:xfrm>
              <a:off x="3453025" y="2242360"/>
              <a:ext cx="16291" cy="14665"/>
            </a:xfrm>
            <a:custGeom>
              <a:avLst/>
              <a:gdLst/>
              <a:ahLst/>
              <a:cxnLst/>
              <a:rect l="l" t="t" r="r" b="b"/>
              <a:pathLst>
                <a:path w="972" h="875" extrusionOk="0">
                  <a:moveTo>
                    <a:pt x="539" y="0"/>
                  </a:moveTo>
                  <a:cubicBezTo>
                    <a:pt x="259" y="0"/>
                    <a:pt x="0" y="285"/>
                    <a:pt x="132" y="605"/>
                  </a:cubicBezTo>
                  <a:cubicBezTo>
                    <a:pt x="208" y="790"/>
                    <a:pt x="369" y="875"/>
                    <a:pt x="529" y="875"/>
                  </a:cubicBezTo>
                  <a:cubicBezTo>
                    <a:pt x="750" y="875"/>
                    <a:pt x="971" y="714"/>
                    <a:pt x="971" y="437"/>
                  </a:cubicBezTo>
                  <a:cubicBezTo>
                    <a:pt x="968" y="323"/>
                    <a:pt x="923" y="211"/>
                    <a:pt x="843" y="131"/>
                  </a:cubicBezTo>
                  <a:cubicBezTo>
                    <a:pt x="751" y="39"/>
                    <a:pt x="644" y="0"/>
                    <a:pt x="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4"/>
            <p:cNvSpPr/>
            <p:nvPr/>
          </p:nvSpPr>
          <p:spPr>
            <a:xfrm>
              <a:off x="3392156" y="2262774"/>
              <a:ext cx="57487" cy="56062"/>
            </a:xfrm>
            <a:custGeom>
              <a:avLst/>
              <a:gdLst/>
              <a:ahLst/>
              <a:cxnLst/>
              <a:rect l="l" t="t" r="r" b="b"/>
              <a:pathLst>
                <a:path w="3430" h="3345" extrusionOk="0">
                  <a:moveTo>
                    <a:pt x="2951" y="0"/>
                  </a:moveTo>
                  <a:cubicBezTo>
                    <a:pt x="2840" y="0"/>
                    <a:pt x="2728" y="43"/>
                    <a:pt x="2643" y="128"/>
                  </a:cubicBezTo>
                  <a:lnTo>
                    <a:pt x="171" y="2600"/>
                  </a:lnTo>
                  <a:cubicBezTo>
                    <a:pt x="0" y="2771"/>
                    <a:pt x="0" y="3046"/>
                    <a:pt x="171" y="3217"/>
                  </a:cubicBezTo>
                  <a:cubicBezTo>
                    <a:pt x="256" y="3302"/>
                    <a:pt x="368" y="3345"/>
                    <a:pt x="479" y="3345"/>
                  </a:cubicBezTo>
                  <a:cubicBezTo>
                    <a:pt x="590" y="3345"/>
                    <a:pt x="702" y="3302"/>
                    <a:pt x="787" y="3217"/>
                  </a:cubicBezTo>
                  <a:lnTo>
                    <a:pt x="3259" y="745"/>
                  </a:lnTo>
                  <a:cubicBezTo>
                    <a:pt x="3430" y="574"/>
                    <a:pt x="3430" y="299"/>
                    <a:pt x="3259" y="128"/>
                  </a:cubicBezTo>
                  <a:cubicBezTo>
                    <a:pt x="3174" y="43"/>
                    <a:pt x="3063" y="0"/>
                    <a:pt x="2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74"/>
          <p:cNvSpPr/>
          <p:nvPr/>
        </p:nvSpPr>
        <p:spPr>
          <a:xfrm>
            <a:off x="3022650" y="2083875"/>
            <a:ext cx="570000" cy="57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4"/>
          <p:cNvSpPr/>
          <p:nvPr/>
        </p:nvSpPr>
        <p:spPr>
          <a:xfrm>
            <a:off x="3022650" y="3587075"/>
            <a:ext cx="570000" cy="57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267;p113">
            <a:extLst>
              <a:ext uri="{FF2B5EF4-FFF2-40B4-BE49-F238E27FC236}">
                <a16:creationId xmlns:a16="http://schemas.microsoft.com/office/drawing/2014/main" id="{EF4E6AB7-5FEB-77BE-47B6-6846359C836C}"/>
              </a:ext>
            </a:extLst>
          </p:cNvPr>
          <p:cNvGrpSpPr/>
          <p:nvPr/>
        </p:nvGrpSpPr>
        <p:grpSpPr>
          <a:xfrm>
            <a:off x="3024299" y="3587133"/>
            <a:ext cx="563499" cy="569942"/>
            <a:chOff x="2720775" y="3038125"/>
            <a:chExt cx="804300" cy="804300"/>
          </a:xfrm>
          <a:noFill/>
        </p:grpSpPr>
        <p:sp>
          <p:nvSpPr>
            <p:cNvPr id="6" name="Google Shape;3268;p113">
              <a:extLst>
                <a:ext uri="{FF2B5EF4-FFF2-40B4-BE49-F238E27FC236}">
                  <a16:creationId xmlns:a16="http://schemas.microsoft.com/office/drawing/2014/main" id="{E904BDF7-E71A-3B84-FEF7-DCABE2CCC594}"/>
                </a:ext>
              </a:extLst>
            </p:cNvPr>
            <p:cNvSpPr/>
            <p:nvPr/>
          </p:nvSpPr>
          <p:spPr>
            <a:xfrm>
              <a:off x="2720775" y="3038125"/>
              <a:ext cx="804300" cy="804300"/>
            </a:xfrm>
            <a:prstGeom prst="rect">
              <a:avLst/>
            </a:prstGeom>
            <a:grp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269;p113">
              <a:extLst>
                <a:ext uri="{FF2B5EF4-FFF2-40B4-BE49-F238E27FC236}">
                  <a16:creationId xmlns:a16="http://schemas.microsoft.com/office/drawing/2014/main" id="{B2BA3F6A-1F6F-EC67-E5CA-81B2FD97E913}"/>
                </a:ext>
              </a:extLst>
            </p:cNvPr>
            <p:cNvGrpSpPr/>
            <p:nvPr/>
          </p:nvGrpSpPr>
          <p:grpSpPr>
            <a:xfrm>
              <a:off x="2885170" y="3202519"/>
              <a:ext cx="475496" cy="475502"/>
              <a:chOff x="4206763" y="2450951"/>
              <a:chExt cx="322151" cy="322374"/>
            </a:xfrm>
            <a:grpFill/>
          </p:grpSpPr>
          <p:sp>
            <p:nvSpPr>
              <p:cNvPr id="8" name="Google Shape;3270;p113">
                <a:extLst>
                  <a:ext uri="{FF2B5EF4-FFF2-40B4-BE49-F238E27FC236}">
                    <a16:creationId xmlns:a16="http://schemas.microsoft.com/office/drawing/2014/main" id="{B221A780-D7EB-7A41-ADED-5436C8CD222A}"/>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71;p113">
                <a:extLst>
                  <a:ext uri="{FF2B5EF4-FFF2-40B4-BE49-F238E27FC236}">
                    <a16:creationId xmlns:a16="http://schemas.microsoft.com/office/drawing/2014/main" id="{751A4595-8D3D-C383-7226-40170C191D72}"/>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 name="Google Shape;1488;p64">
            <a:extLst>
              <a:ext uri="{FF2B5EF4-FFF2-40B4-BE49-F238E27FC236}">
                <a16:creationId xmlns:a16="http://schemas.microsoft.com/office/drawing/2014/main" id="{E156E1C9-8D59-AE34-0AD2-FF0945442FD6}"/>
              </a:ext>
            </a:extLst>
          </p:cNvPr>
          <p:cNvGrpSpPr/>
          <p:nvPr/>
        </p:nvGrpSpPr>
        <p:grpSpPr>
          <a:xfrm>
            <a:off x="3109862" y="664565"/>
            <a:ext cx="403307" cy="402219"/>
            <a:chOff x="5405012" y="3342286"/>
            <a:chExt cx="403307" cy="402219"/>
          </a:xfrm>
          <a:solidFill>
            <a:schemeClr val="bg1"/>
          </a:solidFill>
        </p:grpSpPr>
        <p:sp>
          <p:nvSpPr>
            <p:cNvPr id="11" name="Google Shape;1489;p64">
              <a:extLst>
                <a:ext uri="{FF2B5EF4-FFF2-40B4-BE49-F238E27FC236}">
                  <a16:creationId xmlns:a16="http://schemas.microsoft.com/office/drawing/2014/main" id="{BFDAB63E-7DBE-B569-1EB5-21C146F49A96}"/>
                </a:ext>
              </a:extLst>
            </p:cNvPr>
            <p:cNvSpPr/>
            <p:nvPr/>
          </p:nvSpPr>
          <p:spPr>
            <a:xfrm>
              <a:off x="5696599" y="3373849"/>
              <a:ext cx="48270" cy="109892"/>
            </a:xfrm>
            <a:custGeom>
              <a:avLst/>
              <a:gdLst/>
              <a:ahLst/>
              <a:cxnLst/>
              <a:rect l="l" t="t" r="r" b="b"/>
              <a:pathLst>
                <a:path w="2086" h="4749" extrusionOk="0">
                  <a:moveTo>
                    <a:pt x="1066" y="1"/>
                  </a:moveTo>
                  <a:cubicBezTo>
                    <a:pt x="878" y="1"/>
                    <a:pt x="721" y="157"/>
                    <a:pt x="721" y="345"/>
                  </a:cubicBezTo>
                  <a:lnTo>
                    <a:pt x="721" y="722"/>
                  </a:lnTo>
                  <a:cubicBezTo>
                    <a:pt x="330" y="862"/>
                    <a:pt x="63" y="1238"/>
                    <a:pt x="63" y="1677"/>
                  </a:cubicBezTo>
                  <a:cubicBezTo>
                    <a:pt x="63" y="2241"/>
                    <a:pt x="518" y="2696"/>
                    <a:pt x="1066" y="2696"/>
                  </a:cubicBezTo>
                  <a:cubicBezTo>
                    <a:pt x="1254" y="2696"/>
                    <a:pt x="1411" y="2853"/>
                    <a:pt x="1411" y="3041"/>
                  </a:cubicBezTo>
                  <a:cubicBezTo>
                    <a:pt x="1411" y="3229"/>
                    <a:pt x="1254" y="3386"/>
                    <a:pt x="1082" y="3386"/>
                  </a:cubicBezTo>
                  <a:lnTo>
                    <a:pt x="1066" y="3386"/>
                  </a:lnTo>
                  <a:cubicBezTo>
                    <a:pt x="926" y="3370"/>
                    <a:pt x="769" y="3292"/>
                    <a:pt x="627" y="3119"/>
                  </a:cubicBezTo>
                  <a:cubicBezTo>
                    <a:pt x="566" y="3040"/>
                    <a:pt x="470" y="3000"/>
                    <a:pt x="372" y="3000"/>
                  </a:cubicBezTo>
                  <a:cubicBezTo>
                    <a:pt x="296" y="3000"/>
                    <a:pt x="219" y="3024"/>
                    <a:pt x="157" y="3072"/>
                  </a:cubicBezTo>
                  <a:cubicBezTo>
                    <a:pt x="17" y="3198"/>
                    <a:pt x="0" y="3417"/>
                    <a:pt x="111" y="3558"/>
                  </a:cubicBezTo>
                  <a:cubicBezTo>
                    <a:pt x="299" y="3777"/>
                    <a:pt x="502" y="3919"/>
                    <a:pt x="721" y="3996"/>
                  </a:cubicBezTo>
                  <a:lnTo>
                    <a:pt x="721" y="4404"/>
                  </a:lnTo>
                  <a:cubicBezTo>
                    <a:pt x="721" y="4592"/>
                    <a:pt x="878" y="4749"/>
                    <a:pt x="1066" y="4749"/>
                  </a:cubicBezTo>
                  <a:cubicBezTo>
                    <a:pt x="1254" y="4749"/>
                    <a:pt x="1411" y="4592"/>
                    <a:pt x="1411" y="4404"/>
                  </a:cubicBezTo>
                  <a:lnTo>
                    <a:pt x="1411" y="3996"/>
                  </a:lnTo>
                  <a:cubicBezTo>
                    <a:pt x="1803" y="3871"/>
                    <a:pt x="2085" y="3495"/>
                    <a:pt x="2085" y="3041"/>
                  </a:cubicBezTo>
                  <a:cubicBezTo>
                    <a:pt x="2085" y="2477"/>
                    <a:pt x="1630" y="2022"/>
                    <a:pt x="1066" y="2022"/>
                  </a:cubicBezTo>
                  <a:cubicBezTo>
                    <a:pt x="894" y="2022"/>
                    <a:pt x="738" y="1865"/>
                    <a:pt x="738" y="1677"/>
                  </a:cubicBezTo>
                  <a:cubicBezTo>
                    <a:pt x="738" y="1489"/>
                    <a:pt x="878" y="1348"/>
                    <a:pt x="1066" y="1348"/>
                  </a:cubicBezTo>
                  <a:cubicBezTo>
                    <a:pt x="1191" y="1348"/>
                    <a:pt x="1317" y="1411"/>
                    <a:pt x="1442" y="1520"/>
                  </a:cubicBezTo>
                  <a:cubicBezTo>
                    <a:pt x="1511" y="1581"/>
                    <a:pt x="1594" y="1612"/>
                    <a:pt x="1678" y="1612"/>
                  </a:cubicBezTo>
                  <a:cubicBezTo>
                    <a:pt x="1767" y="1612"/>
                    <a:pt x="1856" y="1577"/>
                    <a:pt x="1929" y="1505"/>
                  </a:cubicBezTo>
                  <a:cubicBezTo>
                    <a:pt x="2054" y="1380"/>
                    <a:pt x="2054" y="1160"/>
                    <a:pt x="1912" y="1035"/>
                  </a:cubicBezTo>
                  <a:cubicBezTo>
                    <a:pt x="1741" y="862"/>
                    <a:pt x="1568" y="768"/>
                    <a:pt x="1411" y="722"/>
                  </a:cubicBezTo>
                  <a:lnTo>
                    <a:pt x="1411" y="345"/>
                  </a:lnTo>
                  <a:cubicBezTo>
                    <a:pt x="1411" y="157"/>
                    <a:pt x="1254"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0;p64">
              <a:extLst>
                <a:ext uri="{FF2B5EF4-FFF2-40B4-BE49-F238E27FC236}">
                  <a16:creationId xmlns:a16="http://schemas.microsoft.com/office/drawing/2014/main" id="{ABAD391B-2DCF-92CE-AC05-60B8B15714EF}"/>
                </a:ext>
              </a:extLst>
            </p:cNvPr>
            <p:cNvSpPr/>
            <p:nvPr/>
          </p:nvSpPr>
          <p:spPr>
            <a:xfrm>
              <a:off x="5405012" y="3342286"/>
              <a:ext cx="402590" cy="402219"/>
            </a:xfrm>
            <a:custGeom>
              <a:avLst/>
              <a:gdLst/>
              <a:ahLst/>
              <a:cxnLst/>
              <a:rect l="l" t="t" r="r" b="b"/>
              <a:pathLst>
                <a:path w="17398" h="17382" extrusionOk="0">
                  <a:moveTo>
                    <a:pt x="13667" y="690"/>
                  </a:moveTo>
                  <a:cubicBezTo>
                    <a:pt x="15360" y="690"/>
                    <a:pt x="16724" y="2054"/>
                    <a:pt x="16724" y="3731"/>
                  </a:cubicBezTo>
                  <a:cubicBezTo>
                    <a:pt x="16724" y="5423"/>
                    <a:pt x="15360" y="6787"/>
                    <a:pt x="13667" y="6787"/>
                  </a:cubicBezTo>
                  <a:cubicBezTo>
                    <a:pt x="11974" y="6787"/>
                    <a:pt x="10612" y="5423"/>
                    <a:pt x="10612" y="3731"/>
                  </a:cubicBezTo>
                  <a:cubicBezTo>
                    <a:pt x="10612" y="2054"/>
                    <a:pt x="11991" y="690"/>
                    <a:pt x="13667" y="690"/>
                  </a:cubicBezTo>
                  <a:close/>
                  <a:moveTo>
                    <a:pt x="13667" y="1"/>
                  </a:moveTo>
                  <a:cubicBezTo>
                    <a:pt x="11615" y="1"/>
                    <a:pt x="9937" y="1678"/>
                    <a:pt x="9937" y="3731"/>
                  </a:cubicBezTo>
                  <a:cubicBezTo>
                    <a:pt x="9937" y="4625"/>
                    <a:pt x="10236" y="5455"/>
                    <a:pt x="10800" y="6129"/>
                  </a:cubicBezTo>
                  <a:lnTo>
                    <a:pt x="8668" y="8260"/>
                  </a:lnTo>
                  <a:lnTo>
                    <a:pt x="5502" y="6363"/>
                  </a:lnTo>
                  <a:cubicBezTo>
                    <a:pt x="5443" y="6334"/>
                    <a:pt x="5377" y="6318"/>
                    <a:pt x="5313" y="6318"/>
                  </a:cubicBezTo>
                  <a:cubicBezTo>
                    <a:pt x="5240" y="6318"/>
                    <a:pt x="5168" y="6338"/>
                    <a:pt x="5110" y="6380"/>
                  </a:cubicBezTo>
                  <a:lnTo>
                    <a:pt x="2070" y="8683"/>
                  </a:lnTo>
                  <a:lnTo>
                    <a:pt x="2070" y="1160"/>
                  </a:lnTo>
                  <a:lnTo>
                    <a:pt x="2838" y="1944"/>
                  </a:lnTo>
                  <a:cubicBezTo>
                    <a:pt x="2908" y="2007"/>
                    <a:pt x="2995" y="2038"/>
                    <a:pt x="3081" y="2038"/>
                  </a:cubicBezTo>
                  <a:cubicBezTo>
                    <a:pt x="3167" y="2038"/>
                    <a:pt x="3253" y="2007"/>
                    <a:pt x="3323" y="1944"/>
                  </a:cubicBezTo>
                  <a:cubicBezTo>
                    <a:pt x="3449" y="1804"/>
                    <a:pt x="3449" y="1599"/>
                    <a:pt x="3323" y="1459"/>
                  </a:cubicBezTo>
                  <a:lnTo>
                    <a:pt x="1961" y="111"/>
                  </a:lnTo>
                  <a:cubicBezTo>
                    <a:pt x="1898" y="40"/>
                    <a:pt x="1812" y="5"/>
                    <a:pt x="1725" y="5"/>
                  </a:cubicBezTo>
                  <a:cubicBezTo>
                    <a:pt x="1639" y="5"/>
                    <a:pt x="1553" y="40"/>
                    <a:pt x="1490" y="111"/>
                  </a:cubicBezTo>
                  <a:lnTo>
                    <a:pt x="126" y="1459"/>
                  </a:lnTo>
                  <a:cubicBezTo>
                    <a:pt x="1" y="1599"/>
                    <a:pt x="1" y="1804"/>
                    <a:pt x="126" y="1944"/>
                  </a:cubicBezTo>
                  <a:cubicBezTo>
                    <a:pt x="189" y="2007"/>
                    <a:pt x="275" y="2038"/>
                    <a:pt x="363" y="2038"/>
                  </a:cubicBezTo>
                  <a:cubicBezTo>
                    <a:pt x="452" y="2038"/>
                    <a:pt x="542" y="2007"/>
                    <a:pt x="613" y="1944"/>
                  </a:cubicBezTo>
                  <a:lnTo>
                    <a:pt x="1380" y="1160"/>
                  </a:lnTo>
                  <a:lnTo>
                    <a:pt x="1380" y="15344"/>
                  </a:lnTo>
                  <a:lnTo>
                    <a:pt x="362" y="15344"/>
                  </a:lnTo>
                  <a:cubicBezTo>
                    <a:pt x="174" y="15344"/>
                    <a:pt x="32" y="15501"/>
                    <a:pt x="32" y="15689"/>
                  </a:cubicBezTo>
                  <a:cubicBezTo>
                    <a:pt x="32" y="15877"/>
                    <a:pt x="174" y="16018"/>
                    <a:pt x="362" y="16018"/>
                  </a:cubicBezTo>
                  <a:lnTo>
                    <a:pt x="1380" y="16018"/>
                  </a:lnTo>
                  <a:lnTo>
                    <a:pt x="1380" y="17037"/>
                  </a:lnTo>
                  <a:cubicBezTo>
                    <a:pt x="1380" y="17225"/>
                    <a:pt x="1537" y="17382"/>
                    <a:pt x="1725" y="17382"/>
                  </a:cubicBezTo>
                  <a:cubicBezTo>
                    <a:pt x="1913" y="17382"/>
                    <a:pt x="2070" y="17225"/>
                    <a:pt x="2070" y="17037"/>
                  </a:cubicBezTo>
                  <a:lnTo>
                    <a:pt x="2070" y="16018"/>
                  </a:lnTo>
                  <a:lnTo>
                    <a:pt x="7665" y="16018"/>
                  </a:lnTo>
                  <a:cubicBezTo>
                    <a:pt x="7853" y="16018"/>
                    <a:pt x="8010" y="15877"/>
                    <a:pt x="8010" y="15689"/>
                  </a:cubicBezTo>
                  <a:cubicBezTo>
                    <a:pt x="8010" y="15501"/>
                    <a:pt x="7853" y="15344"/>
                    <a:pt x="7665" y="15344"/>
                  </a:cubicBezTo>
                  <a:lnTo>
                    <a:pt x="2070" y="15344"/>
                  </a:lnTo>
                  <a:lnTo>
                    <a:pt x="2070" y="9546"/>
                  </a:lnTo>
                  <a:lnTo>
                    <a:pt x="5346" y="7069"/>
                  </a:lnTo>
                  <a:lnTo>
                    <a:pt x="8543" y="8981"/>
                  </a:lnTo>
                  <a:cubicBezTo>
                    <a:pt x="8595" y="9014"/>
                    <a:pt x="8655" y="9030"/>
                    <a:pt x="8716" y="9030"/>
                  </a:cubicBezTo>
                  <a:cubicBezTo>
                    <a:pt x="8801" y="9030"/>
                    <a:pt x="8886" y="8998"/>
                    <a:pt x="8950" y="8934"/>
                  </a:cubicBezTo>
                  <a:lnTo>
                    <a:pt x="11285" y="6614"/>
                  </a:lnTo>
                  <a:cubicBezTo>
                    <a:pt x="11943" y="7163"/>
                    <a:pt x="12789" y="7477"/>
                    <a:pt x="13667" y="7477"/>
                  </a:cubicBezTo>
                  <a:cubicBezTo>
                    <a:pt x="15721" y="7477"/>
                    <a:pt x="17397" y="5799"/>
                    <a:pt x="17397" y="3731"/>
                  </a:cubicBezTo>
                  <a:cubicBezTo>
                    <a:pt x="17397" y="1678"/>
                    <a:pt x="15721" y="1"/>
                    <a:pt x="136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91;p64">
              <a:extLst>
                <a:ext uri="{FF2B5EF4-FFF2-40B4-BE49-F238E27FC236}">
                  <a16:creationId xmlns:a16="http://schemas.microsoft.com/office/drawing/2014/main" id="{05FEB51B-C7F6-8249-0AF8-5D9E3B5162CD}"/>
                </a:ext>
              </a:extLst>
            </p:cNvPr>
            <p:cNvSpPr/>
            <p:nvPr/>
          </p:nvSpPr>
          <p:spPr>
            <a:xfrm>
              <a:off x="5645089" y="3665876"/>
              <a:ext cx="163230" cy="78630"/>
            </a:xfrm>
            <a:custGeom>
              <a:avLst/>
              <a:gdLst/>
              <a:ahLst/>
              <a:cxnLst/>
              <a:rect l="l" t="t" r="r" b="b"/>
              <a:pathLst>
                <a:path w="7054" h="3398" extrusionOk="0">
                  <a:moveTo>
                    <a:pt x="5330" y="0"/>
                  </a:moveTo>
                  <a:cubicBezTo>
                    <a:pt x="5244" y="0"/>
                    <a:pt x="5158" y="36"/>
                    <a:pt x="5095" y="106"/>
                  </a:cubicBezTo>
                  <a:cubicBezTo>
                    <a:pt x="4953" y="232"/>
                    <a:pt x="4953" y="451"/>
                    <a:pt x="5095" y="577"/>
                  </a:cubicBezTo>
                  <a:lnTo>
                    <a:pt x="5862" y="1360"/>
                  </a:lnTo>
                  <a:lnTo>
                    <a:pt x="346" y="1360"/>
                  </a:lnTo>
                  <a:cubicBezTo>
                    <a:pt x="158" y="1360"/>
                    <a:pt x="1" y="1517"/>
                    <a:pt x="1" y="1705"/>
                  </a:cubicBezTo>
                  <a:cubicBezTo>
                    <a:pt x="1" y="1893"/>
                    <a:pt x="158" y="2034"/>
                    <a:pt x="346" y="2034"/>
                  </a:cubicBezTo>
                  <a:lnTo>
                    <a:pt x="5862" y="2034"/>
                  </a:lnTo>
                  <a:lnTo>
                    <a:pt x="5095" y="2817"/>
                  </a:lnTo>
                  <a:cubicBezTo>
                    <a:pt x="4953" y="2943"/>
                    <a:pt x="4953" y="3162"/>
                    <a:pt x="5095" y="3304"/>
                  </a:cubicBezTo>
                  <a:cubicBezTo>
                    <a:pt x="5158" y="3366"/>
                    <a:pt x="5244" y="3398"/>
                    <a:pt x="5330" y="3398"/>
                  </a:cubicBezTo>
                  <a:cubicBezTo>
                    <a:pt x="5416" y="3398"/>
                    <a:pt x="5503" y="3366"/>
                    <a:pt x="5565" y="3304"/>
                  </a:cubicBezTo>
                  <a:lnTo>
                    <a:pt x="6928" y="1940"/>
                  </a:lnTo>
                  <a:cubicBezTo>
                    <a:pt x="7053" y="1814"/>
                    <a:pt x="7053" y="1595"/>
                    <a:pt x="6928" y="1454"/>
                  </a:cubicBezTo>
                  <a:lnTo>
                    <a:pt x="5565" y="106"/>
                  </a:lnTo>
                  <a:cubicBezTo>
                    <a:pt x="5503" y="36"/>
                    <a:pt x="5416" y="0"/>
                    <a:pt x="53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92;p64">
              <a:extLst>
                <a:ext uri="{FF2B5EF4-FFF2-40B4-BE49-F238E27FC236}">
                  <a16:creationId xmlns:a16="http://schemas.microsoft.com/office/drawing/2014/main" id="{6E13E922-3530-E227-D445-6FA87F33A3D1}"/>
                </a:ext>
              </a:extLst>
            </p:cNvPr>
            <p:cNvSpPr/>
            <p:nvPr/>
          </p:nvSpPr>
          <p:spPr>
            <a:xfrm>
              <a:off x="5468508" y="3551171"/>
              <a:ext cx="47159" cy="114636"/>
            </a:xfrm>
            <a:custGeom>
              <a:avLst/>
              <a:gdLst/>
              <a:ahLst/>
              <a:cxnLst/>
              <a:rect l="l" t="t" r="r" b="b"/>
              <a:pathLst>
                <a:path w="2038" h="4954" extrusionOk="0">
                  <a:moveTo>
                    <a:pt x="1348" y="1365"/>
                  </a:moveTo>
                  <a:lnTo>
                    <a:pt x="1348" y="3605"/>
                  </a:lnTo>
                  <a:lnTo>
                    <a:pt x="673" y="3605"/>
                  </a:lnTo>
                  <a:lnTo>
                    <a:pt x="673" y="1365"/>
                  </a:lnTo>
                  <a:close/>
                  <a:moveTo>
                    <a:pt x="1018" y="1"/>
                  </a:moveTo>
                  <a:cubicBezTo>
                    <a:pt x="830" y="1"/>
                    <a:pt x="673" y="157"/>
                    <a:pt x="673" y="346"/>
                  </a:cubicBezTo>
                  <a:lnTo>
                    <a:pt x="673" y="690"/>
                  </a:lnTo>
                  <a:lnTo>
                    <a:pt x="345" y="690"/>
                  </a:lnTo>
                  <a:cubicBezTo>
                    <a:pt x="157" y="690"/>
                    <a:pt x="0" y="832"/>
                    <a:pt x="0" y="1020"/>
                  </a:cubicBezTo>
                  <a:lnTo>
                    <a:pt x="0" y="3935"/>
                  </a:lnTo>
                  <a:cubicBezTo>
                    <a:pt x="0" y="4123"/>
                    <a:pt x="157" y="4280"/>
                    <a:pt x="345" y="4280"/>
                  </a:cubicBezTo>
                  <a:lnTo>
                    <a:pt x="673" y="4280"/>
                  </a:lnTo>
                  <a:lnTo>
                    <a:pt x="673" y="4625"/>
                  </a:lnTo>
                  <a:cubicBezTo>
                    <a:pt x="673" y="4813"/>
                    <a:pt x="830" y="4953"/>
                    <a:pt x="1018" y="4953"/>
                  </a:cubicBezTo>
                  <a:cubicBezTo>
                    <a:pt x="1206" y="4953"/>
                    <a:pt x="1348" y="4813"/>
                    <a:pt x="1348" y="4625"/>
                  </a:cubicBezTo>
                  <a:lnTo>
                    <a:pt x="1348" y="4280"/>
                  </a:lnTo>
                  <a:lnTo>
                    <a:pt x="1693" y="4280"/>
                  </a:lnTo>
                  <a:cubicBezTo>
                    <a:pt x="1881" y="4280"/>
                    <a:pt x="2038" y="4123"/>
                    <a:pt x="2038" y="3935"/>
                  </a:cubicBezTo>
                  <a:lnTo>
                    <a:pt x="2038" y="1020"/>
                  </a:lnTo>
                  <a:cubicBezTo>
                    <a:pt x="2038" y="832"/>
                    <a:pt x="1881" y="690"/>
                    <a:pt x="1693" y="690"/>
                  </a:cubicBezTo>
                  <a:lnTo>
                    <a:pt x="1348" y="690"/>
                  </a:lnTo>
                  <a:lnTo>
                    <a:pt x="1348" y="346"/>
                  </a:lnTo>
                  <a:cubicBezTo>
                    <a:pt x="1348" y="157"/>
                    <a:pt x="1206" y="1"/>
                    <a:pt x="10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93;p64">
              <a:extLst>
                <a:ext uri="{FF2B5EF4-FFF2-40B4-BE49-F238E27FC236}">
                  <a16:creationId xmlns:a16="http://schemas.microsoft.com/office/drawing/2014/main" id="{AB264CCF-C515-890C-BBDF-1CEE21151460}"/>
                </a:ext>
              </a:extLst>
            </p:cNvPr>
            <p:cNvSpPr/>
            <p:nvPr/>
          </p:nvSpPr>
          <p:spPr>
            <a:xfrm>
              <a:off x="5546837" y="3567137"/>
              <a:ext cx="47159" cy="114612"/>
            </a:xfrm>
            <a:custGeom>
              <a:avLst/>
              <a:gdLst/>
              <a:ahLst/>
              <a:cxnLst/>
              <a:rect l="l" t="t" r="r" b="b"/>
              <a:pathLst>
                <a:path w="2038" h="4953" extrusionOk="0">
                  <a:moveTo>
                    <a:pt x="1363" y="1348"/>
                  </a:moveTo>
                  <a:lnTo>
                    <a:pt x="1363" y="3590"/>
                  </a:lnTo>
                  <a:lnTo>
                    <a:pt x="690" y="3590"/>
                  </a:lnTo>
                  <a:lnTo>
                    <a:pt x="690" y="1348"/>
                  </a:lnTo>
                  <a:close/>
                  <a:moveTo>
                    <a:pt x="1018" y="0"/>
                  </a:moveTo>
                  <a:cubicBezTo>
                    <a:pt x="830" y="0"/>
                    <a:pt x="690" y="142"/>
                    <a:pt x="690" y="330"/>
                  </a:cubicBezTo>
                  <a:lnTo>
                    <a:pt x="690" y="675"/>
                  </a:lnTo>
                  <a:lnTo>
                    <a:pt x="345" y="675"/>
                  </a:lnTo>
                  <a:cubicBezTo>
                    <a:pt x="157" y="675"/>
                    <a:pt x="0" y="832"/>
                    <a:pt x="0" y="1020"/>
                  </a:cubicBezTo>
                  <a:lnTo>
                    <a:pt x="0" y="3935"/>
                  </a:lnTo>
                  <a:cubicBezTo>
                    <a:pt x="0" y="4123"/>
                    <a:pt x="157" y="4263"/>
                    <a:pt x="345" y="4263"/>
                  </a:cubicBezTo>
                  <a:lnTo>
                    <a:pt x="690" y="4263"/>
                  </a:lnTo>
                  <a:lnTo>
                    <a:pt x="690" y="4608"/>
                  </a:lnTo>
                  <a:cubicBezTo>
                    <a:pt x="690" y="4796"/>
                    <a:pt x="830" y="4953"/>
                    <a:pt x="1018" y="4953"/>
                  </a:cubicBezTo>
                  <a:cubicBezTo>
                    <a:pt x="1207" y="4953"/>
                    <a:pt x="1363" y="4796"/>
                    <a:pt x="1363" y="4608"/>
                  </a:cubicBezTo>
                  <a:lnTo>
                    <a:pt x="1363" y="4263"/>
                  </a:lnTo>
                  <a:lnTo>
                    <a:pt x="1708" y="4263"/>
                  </a:lnTo>
                  <a:cubicBezTo>
                    <a:pt x="1896" y="4263"/>
                    <a:pt x="2038" y="4123"/>
                    <a:pt x="2038" y="3935"/>
                  </a:cubicBezTo>
                  <a:lnTo>
                    <a:pt x="2038" y="1020"/>
                  </a:lnTo>
                  <a:cubicBezTo>
                    <a:pt x="2038" y="832"/>
                    <a:pt x="1896" y="675"/>
                    <a:pt x="1708" y="675"/>
                  </a:cubicBezTo>
                  <a:lnTo>
                    <a:pt x="1363" y="675"/>
                  </a:lnTo>
                  <a:lnTo>
                    <a:pt x="1363" y="330"/>
                  </a:lnTo>
                  <a:cubicBezTo>
                    <a:pt x="1363" y="142"/>
                    <a:pt x="1207" y="0"/>
                    <a:pt x="10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94;p64">
              <a:extLst>
                <a:ext uri="{FF2B5EF4-FFF2-40B4-BE49-F238E27FC236}">
                  <a16:creationId xmlns:a16="http://schemas.microsoft.com/office/drawing/2014/main" id="{04904579-B396-FD3E-EED0-8956AF87E55E}"/>
                </a:ext>
              </a:extLst>
            </p:cNvPr>
            <p:cNvSpPr/>
            <p:nvPr/>
          </p:nvSpPr>
          <p:spPr>
            <a:xfrm>
              <a:off x="5625513" y="3551171"/>
              <a:ext cx="47182" cy="114636"/>
            </a:xfrm>
            <a:custGeom>
              <a:avLst/>
              <a:gdLst/>
              <a:ahLst/>
              <a:cxnLst/>
              <a:rect l="l" t="t" r="r" b="b"/>
              <a:pathLst>
                <a:path w="2039" h="4954" extrusionOk="0">
                  <a:moveTo>
                    <a:pt x="1365" y="1365"/>
                  </a:moveTo>
                  <a:lnTo>
                    <a:pt x="1365" y="3605"/>
                  </a:lnTo>
                  <a:lnTo>
                    <a:pt x="675" y="3605"/>
                  </a:lnTo>
                  <a:lnTo>
                    <a:pt x="675" y="1365"/>
                  </a:lnTo>
                  <a:close/>
                  <a:moveTo>
                    <a:pt x="1020" y="1"/>
                  </a:moveTo>
                  <a:cubicBezTo>
                    <a:pt x="832" y="1"/>
                    <a:pt x="675" y="157"/>
                    <a:pt x="675" y="346"/>
                  </a:cubicBezTo>
                  <a:lnTo>
                    <a:pt x="675" y="690"/>
                  </a:lnTo>
                  <a:lnTo>
                    <a:pt x="345" y="690"/>
                  </a:lnTo>
                  <a:cubicBezTo>
                    <a:pt x="157" y="690"/>
                    <a:pt x="1" y="832"/>
                    <a:pt x="1" y="1020"/>
                  </a:cubicBezTo>
                  <a:lnTo>
                    <a:pt x="1" y="3935"/>
                  </a:lnTo>
                  <a:cubicBezTo>
                    <a:pt x="1" y="4123"/>
                    <a:pt x="157" y="4280"/>
                    <a:pt x="345" y="4280"/>
                  </a:cubicBezTo>
                  <a:lnTo>
                    <a:pt x="675" y="4280"/>
                  </a:lnTo>
                  <a:lnTo>
                    <a:pt x="675" y="4625"/>
                  </a:lnTo>
                  <a:cubicBezTo>
                    <a:pt x="675" y="4813"/>
                    <a:pt x="832" y="4953"/>
                    <a:pt x="1020" y="4953"/>
                  </a:cubicBezTo>
                  <a:cubicBezTo>
                    <a:pt x="1208" y="4953"/>
                    <a:pt x="1365" y="4813"/>
                    <a:pt x="1365" y="4625"/>
                  </a:cubicBezTo>
                  <a:lnTo>
                    <a:pt x="1365" y="4280"/>
                  </a:lnTo>
                  <a:lnTo>
                    <a:pt x="1693" y="4280"/>
                  </a:lnTo>
                  <a:cubicBezTo>
                    <a:pt x="1881" y="4280"/>
                    <a:pt x="2038" y="4123"/>
                    <a:pt x="2038" y="3935"/>
                  </a:cubicBezTo>
                  <a:lnTo>
                    <a:pt x="2038" y="1020"/>
                  </a:lnTo>
                  <a:cubicBezTo>
                    <a:pt x="2038" y="832"/>
                    <a:pt x="1881" y="690"/>
                    <a:pt x="1693" y="690"/>
                  </a:cubicBezTo>
                  <a:lnTo>
                    <a:pt x="1365" y="690"/>
                  </a:lnTo>
                  <a:lnTo>
                    <a:pt x="1365" y="346"/>
                  </a:lnTo>
                  <a:cubicBezTo>
                    <a:pt x="1365" y="157"/>
                    <a:pt x="1208" y="1"/>
                    <a:pt x="10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95;p64">
              <a:extLst>
                <a:ext uri="{FF2B5EF4-FFF2-40B4-BE49-F238E27FC236}">
                  <a16:creationId xmlns:a16="http://schemas.microsoft.com/office/drawing/2014/main" id="{8A08E9CE-554F-DC96-CFFF-0409802B6A15}"/>
                </a:ext>
              </a:extLst>
            </p:cNvPr>
            <p:cNvSpPr/>
            <p:nvPr/>
          </p:nvSpPr>
          <p:spPr>
            <a:xfrm>
              <a:off x="5703842" y="3535598"/>
              <a:ext cx="47182" cy="114612"/>
            </a:xfrm>
            <a:custGeom>
              <a:avLst/>
              <a:gdLst/>
              <a:ahLst/>
              <a:cxnLst/>
              <a:rect l="l" t="t" r="r" b="b"/>
              <a:pathLst>
                <a:path w="2039" h="4953" extrusionOk="0">
                  <a:moveTo>
                    <a:pt x="1365" y="1363"/>
                  </a:moveTo>
                  <a:lnTo>
                    <a:pt x="1365" y="3589"/>
                  </a:lnTo>
                  <a:lnTo>
                    <a:pt x="690" y="3589"/>
                  </a:lnTo>
                  <a:lnTo>
                    <a:pt x="690" y="1363"/>
                  </a:lnTo>
                  <a:close/>
                  <a:moveTo>
                    <a:pt x="1020" y="0"/>
                  </a:moveTo>
                  <a:cubicBezTo>
                    <a:pt x="832" y="0"/>
                    <a:pt x="690" y="157"/>
                    <a:pt x="690" y="345"/>
                  </a:cubicBezTo>
                  <a:lnTo>
                    <a:pt x="690" y="674"/>
                  </a:lnTo>
                  <a:lnTo>
                    <a:pt x="346" y="674"/>
                  </a:lnTo>
                  <a:cubicBezTo>
                    <a:pt x="158" y="674"/>
                    <a:pt x="1" y="830"/>
                    <a:pt x="1" y="1019"/>
                  </a:cubicBezTo>
                  <a:lnTo>
                    <a:pt x="1" y="3934"/>
                  </a:lnTo>
                  <a:cubicBezTo>
                    <a:pt x="1" y="4122"/>
                    <a:pt x="158" y="4278"/>
                    <a:pt x="346" y="4278"/>
                  </a:cubicBezTo>
                  <a:lnTo>
                    <a:pt x="690" y="4278"/>
                  </a:lnTo>
                  <a:lnTo>
                    <a:pt x="690" y="4608"/>
                  </a:lnTo>
                  <a:cubicBezTo>
                    <a:pt x="690" y="4796"/>
                    <a:pt x="832" y="4953"/>
                    <a:pt x="1020" y="4953"/>
                  </a:cubicBezTo>
                  <a:cubicBezTo>
                    <a:pt x="1208" y="4953"/>
                    <a:pt x="1365" y="4796"/>
                    <a:pt x="1365" y="4608"/>
                  </a:cubicBezTo>
                  <a:lnTo>
                    <a:pt x="1365" y="4278"/>
                  </a:lnTo>
                  <a:lnTo>
                    <a:pt x="1710" y="4278"/>
                  </a:lnTo>
                  <a:cubicBezTo>
                    <a:pt x="1898" y="4278"/>
                    <a:pt x="2038" y="4122"/>
                    <a:pt x="2038" y="3934"/>
                  </a:cubicBezTo>
                  <a:lnTo>
                    <a:pt x="2038" y="1019"/>
                  </a:lnTo>
                  <a:cubicBezTo>
                    <a:pt x="2038" y="830"/>
                    <a:pt x="1898" y="674"/>
                    <a:pt x="1710" y="674"/>
                  </a:cubicBezTo>
                  <a:lnTo>
                    <a:pt x="1365" y="674"/>
                  </a:lnTo>
                  <a:lnTo>
                    <a:pt x="1365" y="345"/>
                  </a:lnTo>
                  <a:cubicBezTo>
                    <a:pt x="1365" y="157"/>
                    <a:pt x="1208" y="0"/>
                    <a:pt x="1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96;p64">
              <a:extLst>
                <a:ext uri="{FF2B5EF4-FFF2-40B4-BE49-F238E27FC236}">
                  <a16:creationId xmlns:a16="http://schemas.microsoft.com/office/drawing/2014/main" id="{15CE29B2-489A-3D9A-E9A8-E11DCEFA954C}"/>
                </a:ext>
              </a:extLst>
            </p:cNvPr>
            <p:cNvSpPr/>
            <p:nvPr/>
          </p:nvSpPr>
          <p:spPr>
            <a:xfrm>
              <a:off x="5609940" y="3697346"/>
              <a:ext cx="15596" cy="15596"/>
            </a:xfrm>
            <a:custGeom>
              <a:avLst/>
              <a:gdLst/>
              <a:ahLst/>
              <a:cxnLst/>
              <a:rect l="l" t="t" r="r" b="b"/>
              <a:pathLst>
                <a:path w="674" h="674" extrusionOk="0">
                  <a:moveTo>
                    <a:pt x="329" y="0"/>
                  </a:moveTo>
                  <a:cubicBezTo>
                    <a:pt x="141" y="0"/>
                    <a:pt x="0" y="157"/>
                    <a:pt x="0" y="345"/>
                  </a:cubicBezTo>
                  <a:cubicBezTo>
                    <a:pt x="0" y="533"/>
                    <a:pt x="141" y="674"/>
                    <a:pt x="329" y="674"/>
                  </a:cubicBezTo>
                  <a:cubicBezTo>
                    <a:pt x="517" y="674"/>
                    <a:pt x="674" y="533"/>
                    <a:pt x="674" y="345"/>
                  </a:cubicBezTo>
                  <a:cubicBezTo>
                    <a:pt x="674" y="157"/>
                    <a:pt x="517" y="0"/>
                    <a:pt x="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A logo of a graph&#10;&#10;Description automatically generated">
            <a:extLst>
              <a:ext uri="{FF2B5EF4-FFF2-40B4-BE49-F238E27FC236}">
                <a16:creationId xmlns:a16="http://schemas.microsoft.com/office/drawing/2014/main" id="{042606A3-B258-CCA9-B3C2-6E70B153E7B1}"/>
              </a:ext>
            </a:extLst>
          </p:cNvPr>
          <p:cNvPicPr>
            <a:picLocks noChangeAspect="1"/>
          </p:cNvPicPr>
          <p:nvPr/>
        </p:nvPicPr>
        <p:blipFill>
          <a:blip r:embed="rId4"/>
          <a:stretch>
            <a:fillRect/>
          </a:stretch>
        </p:blipFill>
        <p:spPr>
          <a:xfrm>
            <a:off x="2389818" y="3589986"/>
            <a:ext cx="491133" cy="564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2" descr="A logo of a graph&#10;&#10;Description automatically generated">
            <a:extLst>
              <a:ext uri="{FF2B5EF4-FFF2-40B4-BE49-F238E27FC236}">
                <a16:creationId xmlns:a16="http://schemas.microsoft.com/office/drawing/2014/main" id="{5C08CE5B-C29E-3FC2-3BAE-2A316899523C}"/>
              </a:ext>
            </a:extLst>
          </p:cNvPr>
          <p:cNvPicPr>
            <a:picLocks noChangeAspect="1"/>
          </p:cNvPicPr>
          <p:nvPr/>
        </p:nvPicPr>
        <p:blipFill>
          <a:blip r:embed="rId4"/>
          <a:stretch>
            <a:fillRect/>
          </a:stretch>
        </p:blipFill>
        <p:spPr>
          <a:xfrm>
            <a:off x="2390414" y="2090394"/>
            <a:ext cx="491133" cy="564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圖片 18" descr="一張含有 文字, 螢幕擷取畫面, 圖表, 繪圖 的圖片&#10;&#10;自動產生的描述">
            <a:extLst>
              <a:ext uri="{FF2B5EF4-FFF2-40B4-BE49-F238E27FC236}">
                <a16:creationId xmlns:a16="http://schemas.microsoft.com/office/drawing/2014/main" id="{0B30FB56-B833-6735-1F4A-F5D72F1B5C2E}"/>
              </a:ext>
            </a:extLst>
          </p:cNvPr>
          <p:cNvPicPr>
            <a:picLocks noChangeAspect="1"/>
          </p:cNvPicPr>
          <p:nvPr/>
        </p:nvPicPr>
        <p:blipFill rotWithShape="1">
          <a:blip r:embed="rId5"/>
          <a:srcRect l="-1099" t="53341" r="48077" b="15839"/>
          <a:stretch/>
        </p:blipFill>
        <p:spPr>
          <a:xfrm>
            <a:off x="5771317" y="2037746"/>
            <a:ext cx="1359685" cy="1496544"/>
          </a:xfrm>
          <a:prstGeom prst="rect">
            <a:avLst/>
          </a:prstGeom>
        </p:spPr>
      </p:pic>
      <p:pic>
        <p:nvPicPr>
          <p:cNvPr id="21" name="圖片 20" descr="一張含有 文字, 螢幕擷取畫面, 圖表, 繪圖 的圖片&#10;&#10;自動產生的描述">
            <a:extLst>
              <a:ext uri="{FF2B5EF4-FFF2-40B4-BE49-F238E27FC236}">
                <a16:creationId xmlns:a16="http://schemas.microsoft.com/office/drawing/2014/main" id="{27FBA763-B134-171C-B5DF-DB53C3BE2388}"/>
              </a:ext>
            </a:extLst>
          </p:cNvPr>
          <p:cNvPicPr>
            <a:picLocks noChangeAspect="1"/>
          </p:cNvPicPr>
          <p:nvPr/>
        </p:nvPicPr>
        <p:blipFill rotWithShape="1">
          <a:blip r:embed="rId5"/>
          <a:srcRect l="41562" t="52361" r="1562" b="16496"/>
          <a:stretch/>
        </p:blipFill>
        <p:spPr>
          <a:xfrm>
            <a:off x="6888239" y="1983492"/>
            <a:ext cx="1372552" cy="1509235"/>
          </a:xfrm>
          <a:prstGeom prst="rect">
            <a:avLst/>
          </a:prstGeom>
        </p:spPr>
      </p:pic>
      <p:pic>
        <p:nvPicPr>
          <p:cNvPr id="3" name="圖片 2" descr="一張含有 文字, 螢幕擷取畫面, 字型, 行 的圖片&#10;&#10;自動產生的描述">
            <a:extLst>
              <a:ext uri="{FF2B5EF4-FFF2-40B4-BE49-F238E27FC236}">
                <a16:creationId xmlns:a16="http://schemas.microsoft.com/office/drawing/2014/main" id="{2FDBA5F7-2308-4992-B487-1E76904BB1EB}"/>
              </a:ext>
            </a:extLst>
          </p:cNvPr>
          <p:cNvPicPr>
            <a:picLocks noChangeAspect="1"/>
          </p:cNvPicPr>
          <p:nvPr/>
        </p:nvPicPr>
        <p:blipFill rotWithShape="1">
          <a:blip r:embed="rId6"/>
          <a:srcRect l="-1250" t="9279" r="-1250" b="46794"/>
          <a:stretch/>
        </p:blipFill>
        <p:spPr>
          <a:xfrm>
            <a:off x="5769617" y="187400"/>
            <a:ext cx="1843061" cy="1633475"/>
          </a:xfrm>
          <a:prstGeom prst="rect">
            <a:avLst/>
          </a:prstGeom>
        </p:spPr>
      </p:pic>
    </p:spTree>
    <p:extLst>
      <p:ext uri="{BB962C8B-B14F-4D97-AF65-F5344CB8AC3E}">
        <p14:creationId xmlns:p14="http://schemas.microsoft.com/office/powerpoint/2010/main" val="9037709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39"/>
                                        </p:tgtEl>
                                        <p:attrNameLst>
                                          <p:attrName>style.visibility</p:attrName>
                                        </p:attrNameLst>
                                      </p:cBhvr>
                                      <p:to>
                                        <p:strVal val="visible"/>
                                      </p:to>
                                    </p:set>
                                    <p:anim calcmode="lin" valueType="num">
                                      <p:cBhvr additive="base">
                                        <p:cTn id="7" dur="500" fill="hold"/>
                                        <p:tgtEl>
                                          <p:spTgt spid="639"/>
                                        </p:tgtEl>
                                        <p:attrNameLst>
                                          <p:attrName>ppt_x</p:attrName>
                                        </p:attrNameLst>
                                      </p:cBhvr>
                                      <p:tavLst>
                                        <p:tav tm="0">
                                          <p:val>
                                            <p:strVal val="1+#ppt_w/2"/>
                                          </p:val>
                                        </p:tav>
                                        <p:tav tm="100000">
                                          <p:val>
                                            <p:strVal val="#ppt_x"/>
                                          </p:val>
                                        </p:tav>
                                      </p:tavLst>
                                    </p:anim>
                                    <p:anim calcmode="lin" valueType="num">
                                      <p:cBhvr additive="base">
                                        <p:cTn id="8" dur="500" fill="hold"/>
                                        <p:tgtEl>
                                          <p:spTgt spid="6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20">
                                            <p:txEl>
                                              <p:pRg st="0" end="0"/>
                                            </p:txEl>
                                          </p:spTgt>
                                        </p:tgtEl>
                                        <p:attrNameLst>
                                          <p:attrName>style.visibility</p:attrName>
                                        </p:attrNameLst>
                                      </p:cBhvr>
                                      <p:to>
                                        <p:strVal val="visible"/>
                                      </p:to>
                                    </p:set>
                                    <p:anim calcmode="lin" valueType="num">
                                      <p:cBhvr additive="base">
                                        <p:cTn id="15" dur="500" fill="hold"/>
                                        <p:tgtEl>
                                          <p:spTgt spid="62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620">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21">
                                            <p:txEl>
                                              <p:pRg st="0" end="0"/>
                                            </p:txEl>
                                          </p:spTgt>
                                        </p:tgtEl>
                                        <p:attrNameLst>
                                          <p:attrName>style.visibility</p:attrName>
                                        </p:attrNameLst>
                                      </p:cBhvr>
                                      <p:to>
                                        <p:strVal val="visible"/>
                                      </p:to>
                                    </p:set>
                                    <p:anim calcmode="lin" valueType="num">
                                      <p:cBhvr additive="base">
                                        <p:cTn id="19" dur="500" fill="hold"/>
                                        <p:tgtEl>
                                          <p:spTgt spid="621">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21">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2" presetClass="entr" presetSubtype="2" fill="hold" nodeType="withEffect">
                                  <p:stCondLst>
                                    <p:cond delay="0"/>
                                  </p:stCondLst>
                                  <p:childTnLst>
                                    <p:set>
                                      <p:cBhvr>
                                        <p:cTn id="31" dur="1" fill="hold">
                                          <p:stCondLst>
                                            <p:cond delay="0"/>
                                          </p:stCondLst>
                                        </p:cTn>
                                        <p:tgtEl>
                                          <p:spTgt spid="640"/>
                                        </p:tgtEl>
                                        <p:attrNameLst>
                                          <p:attrName>style.visibility</p:attrName>
                                        </p:attrNameLst>
                                      </p:cBhvr>
                                      <p:to>
                                        <p:strVal val="visible"/>
                                      </p:to>
                                    </p:set>
                                    <p:anim calcmode="lin" valueType="num">
                                      <p:cBhvr additive="base">
                                        <p:cTn id="32" dur="500" fill="hold"/>
                                        <p:tgtEl>
                                          <p:spTgt spid="640"/>
                                        </p:tgtEl>
                                        <p:attrNameLst>
                                          <p:attrName>ppt_x</p:attrName>
                                        </p:attrNameLst>
                                      </p:cBhvr>
                                      <p:tavLst>
                                        <p:tav tm="0">
                                          <p:val>
                                            <p:strVal val="1+#ppt_w/2"/>
                                          </p:val>
                                        </p:tav>
                                        <p:tav tm="100000">
                                          <p:val>
                                            <p:strVal val="#ppt_x"/>
                                          </p:val>
                                        </p:tav>
                                      </p:tavLst>
                                    </p:anim>
                                    <p:anim calcmode="lin" valueType="num">
                                      <p:cBhvr additive="base">
                                        <p:cTn id="33" dur="500" fill="hold"/>
                                        <p:tgtEl>
                                          <p:spTgt spid="640"/>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646"/>
                                        </p:tgtEl>
                                        <p:attrNameLst>
                                          <p:attrName>style.visibility</p:attrName>
                                        </p:attrNameLst>
                                      </p:cBhvr>
                                      <p:to>
                                        <p:strVal val="visible"/>
                                      </p:to>
                                    </p:set>
                                    <p:anim calcmode="lin" valueType="num">
                                      <p:cBhvr additive="base">
                                        <p:cTn id="36" dur="500" fill="hold"/>
                                        <p:tgtEl>
                                          <p:spTgt spid="646"/>
                                        </p:tgtEl>
                                        <p:attrNameLst>
                                          <p:attrName>ppt_x</p:attrName>
                                        </p:attrNameLst>
                                      </p:cBhvr>
                                      <p:tavLst>
                                        <p:tav tm="0">
                                          <p:val>
                                            <p:strVal val="1+#ppt_w/2"/>
                                          </p:val>
                                        </p:tav>
                                        <p:tav tm="100000">
                                          <p:val>
                                            <p:strVal val="#ppt_x"/>
                                          </p:val>
                                        </p:tav>
                                      </p:tavLst>
                                    </p:anim>
                                    <p:anim calcmode="lin" valueType="num">
                                      <p:cBhvr additive="base">
                                        <p:cTn id="37" dur="500" fill="hold"/>
                                        <p:tgtEl>
                                          <p:spTgt spid="646"/>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1+#ppt_w/2"/>
                                          </p:val>
                                        </p:tav>
                                        <p:tav tm="100000">
                                          <p:val>
                                            <p:strVal val="#ppt_x"/>
                                          </p:val>
                                        </p:tav>
                                      </p:tavLst>
                                    </p:anim>
                                    <p:anim calcmode="lin" valueType="num">
                                      <p:cBhvr additive="base">
                                        <p:cTn id="41" dur="500" fill="hold"/>
                                        <p:tgtEl>
                                          <p:spTgt spid="20"/>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622">
                                            <p:txEl>
                                              <p:pRg st="0" end="0"/>
                                            </p:txEl>
                                          </p:spTgt>
                                        </p:tgtEl>
                                        <p:attrNameLst>
                                          <p:attrName>style.visibility</p:attrName>
                                        </p:attrNameLst>
                                      </p:cBhvr>
                                      <p:to>
                                        <p:strVal val="visible"/>
                                      </p:to>
                                    </p:set>
                                    <p:anim calcmode="lin" valueType="num">
                                      <p:cBhvr additive="base">
                                        <p:cTn id="44" dur="500" fill="hold"/>
                                        <p:tgtEl>
                                          <p:spTgt spid="622">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622">
                                            <p:txEl>
                                              <p:pRg st="0" end="0"/>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623">
                                            <p:txEl>
                                              <p:pRg st="0" end="0"/>
                                            </p:txEl>
                                          </p:spTgt>
                                        </p:tgtEl>
                                        <p:attrNameLst>
                                          <p:attrName>style.visibility</p:attrName>
                                        </p:attrNameLst>
                                      </p:cBhvr>
                                      <p:to>
                                        <p:strVal val="visible"/>
                                      </p:to>
                                    </p:set>
                                    <p:anim calcmode="lin" valueType="num">
                                      <p:cBhvr additive="base">
                                        <p:cTn id="48" dur="500" fill="hold"/>
                                        <p:tgtEl>
                                          <p:spTgt spid="623">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623">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par>
                                <p:cTn id="59" presetID="2" presetClass="entr" presetSubtype="2" fill="hold" grpId="0" nodeType="withEffect">
                                  <p:stCondLst>
                                    <p:cond delay="0"/>
                                  </p:stCondLst>
                                  <p:childTnLst>
                                    <p:set>
                                      <p:cBhvr>
                                        <p:cTn id="60" dur="1" fill="hold">
                                          <p:stCondLst>
                                            <p:cond delay="0"/>
                                          </p:stCondLst>
                                        </p:cTn>
                                        <p:tgtEl>
                                          <p:spTgt spid="647"/>
                                        </p:tgtEl>
                                        <p:attrNameLst>
                                          <p:attrName>style.visibility</p:attrName>
                                        </p:attrNameLst>
                                      </p:cBhvr>
                                      <p:to>
                                        <p:strVal val="visible"/>
                                      </p:to>
                                    </p:set>
                                    <p:anim calcmode="lin" valueType="num">
                                      <p:cBhvr additive="base">
                                        <p:cTn id="61" dur="500" fill="hold"/>
                                        <p:tgtEl>
                                          <p:spTgt spid="647"/>
                                        </p:tgtEl>
                                        <p:attrNameLst>
                                          <p:attrName>ppt_x</p:attrName>
                                        </p:attrNameLst>
                                      </p:cBhvr>
                                      <p:tavLst>
                                        <p:tav tm="0">
                                          <p:val>
                                            <p:strVal val="1+#ppt_w/2"/>
                                          </p:val>
                                        </p:tav>
                                        <p:tav tm="100000">
                                          <p:val>
                                            <p:strVal val="#ppt_x"/>
                                          </p:val>
                                        </p:tav>
                                      </p:tavLst>
                                    </p:anim>
                                    <p:anim calcmode="lin" valueType="num">
                                      <p:cBhvr additive="base">
                                        <p:cTn id="62" dur="500" fill="hold"/>
                                        <p:tgtEl>
                                          <p:spTgt spid="647"/>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1+#ppt_w/2"/>
                                          </p:val>
                                        </p:tav>
                                        <p:tav tm="100000">
                                          <p:val>
                                            <p:strVal val="#ppt_x"/>
                                          </p:val>
                                        </p:tav>
                                      </p:tavLst>
                                    </p:anim>
                                    <p:anim calcmode="lin" valueType="num">
                                      <p:cBhvr additive="base">
                                        <p:cTn id="66" dur="500" fill="hold"/>
                                        <p:tgtEl>
                                          <p:spTgt spid="5"/>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1+#ppt_w/2"/>
                                          </p:val>
                                        </p:tav>
                                        <p:tav tm="100000">
                                          <p:val>
                                            <p:strVal val="#ppt_x"/>
                                          </p:val>
                                        </p:tav>
                                      </p:tavLst>
                                    </p:anim>
                                    <p:anim calcmode="lin" valueType="num">
                                      <p:cBhvr additive="base">
                                        <p:cTn id="70" dur="500" fill="hold"/>
                                        <p:tgtEl>
                                          <p:spTgt spid="4"/>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629">
                                            <p:txEl>
                                              <p:pRg st="0" end="0"/>
                                            </p:txEl>
                                          </p:spTgt>
                                        </p:tgtEl>
                                        <p:attrNameLst>
                                          <p:attrName>style.visibility</p:attrName>
                                        </p:attrNameLst>
                                      </p:cBhvr>
                                      <p:to>
                                        <p:strVal val="visible"/>
                                      </p:to>
                                    </p:set>
                                    <p:anim calcmode="lin" valueType="num">
                                      <p:cBhvr additive="base">
                                        <p:cTn id="73" dur="500" fill="hold"/>
                                        <p:tgtEl>
                                          <p:spTgt spid="629">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629">
                                            <p:txEl>
                                              <p:pRg st="0" end="0"/>
                                            </p:txEl>
                                          </p:spTgt>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630">
                                            <p:txEl>
                                              <p:pRg st="0" end="0"/>
                                            </p:txEl>
                                          </p:spTgt>
                                        </p:tgtEl>
                                        <p:attrNameLst>
                                          <p:attrName>style.visibility</p:attrName>
                                        </p:attrNameLst>
                                      </p:cBhvr>
                                      <p:to>
                                        <p:strVal val="visible"/>
                                      </p:to>
                                    </p:set>
                                    <p:anim calcmode="lin" valueType="num">
                                      <p:cBhvr additive="base">
                                        <p:cTn id="77" dur="500" fill="hold"/>
                                        <p:tgtEl>
                                          <p:spTgt spid="630">
                                            <p:txEl>
                                              <p:pRg st="0" end="0"/>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630">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 grpId="0" build="p"/>
      <p:bldP spid="621" grpId="0" build="p"/>
      <p:bldP spid="622" grpId="0" build="p"/>
      <p:bldP spid="623" grpId="0" build="p"/>
      <p:bldP spid="629" grpId="0" build="p"/>
      <p:bldP spid="630" grpId="0" build="p"/>
      <p:bldP spid="639" grpId="0" animBg="1"/>
      <p:bldP spid="646" grpId="0" animBg="1"/>
      <p:bldP spid="647"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5" name="Google Shape;665;p75"/>
          <p:cNvSpPr/>
          <p:nvPr/>
        </p:nvSpPr>
        <p:spPr>
          <a:xfrm rot="5400000">
            <a:off x="305438" y="-310813"/>
            <a:ext cx="5160600" cy="577147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5"/>
          <p:cNvSpPr txBox="1">
            <a:spLocks noGrp="1"/>
          </p:cNvSpPr>
          <p:nvPr>
            <p:ph type="subTitle" idx="1"/>
          </p:nvPr>
        </p:nvSpPr>
        <p:spPr>
          <a:xfrm>
            <a:off x="3820292" y="1281560"/>
            <a:ext cx="1874400" cy="2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667" name="Google Shape;667;p75"/>
          <p:cNvSpPr txBox="1">
            <a:spLocks noGrp="1"/>
          </p:cNvSpPr>
          <p:nvPr>
            <p:ph type="subTitle" idx="2"/>
          </p:nvPr>
        </p:nvSpPr>
        <p:spPr>
          <a:xfrm>
            <a:off x="236786" y="1652769"/>
            <a:ext cx="5457906" cy="472800"/>
          </a:xfrm>
          <a:prstGeom prst="rect">
            <a:avLst/>
          </a:prstGeom>
        </p:spPr>
        <p:txBody>
          <a:bodyPr spcFirstLastPara="1" wrap="square" lIns="91425" tIns="91425" rIns="91425" bIns="91425" anchor="ctr" anchorCtr="0">
            <a:noAutofit/>
          </a:bodyPr>
          <a:lstStyle/>
          <a:p>
            <a:pPr marL="0" indent="0"/>
            <a:r>
              <a:rPr lang="en-US" b="1"/>
              <a:t>Customized search </a:t>
            </a:r>
          </a:p>
        </p:txBody>
      </p:sp>
      <p:sp>
        <p:nvSpPr>
          <p:cNvPr id="668" name="Google Shape;668;p75"/>
          <p:cNvSpPr txBox="1">
            <a:spLocks noGrp="1"/>
          </p:cNvSpPr>
          <p:nvPr>
            <p:ph type="title"/>
          </p:nvPr>
        </p:nvSpPr>
        <p:spPr>
          <a:xfrm>
            <a:off x="6414235" y="3451500"/>
            <a:ext cx="2492979" cy="134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Main Features</a:t>
            </a:r>
            <a:endParaRPr>
              <a:solidFill>
                <a:schemeClr val="lt1"/>
              </a:solidFill>
            </a:endParaRPr>
          </a:p>
        </p:txBody>
      </p:sp>
      <p:cxnSp>
        <p:nvCxnSpPr>
          <p:cNvPr id="669" name="Google Shape;669;p75"/>
          <p:cNvCxnSpPr/>
          <p:nvPr/>
        </p:nvCxnSpPr>
        <p:spPr>
          <a:xfrm rot="10800000">
            <a:off x="103276" y="3451500"/>
            <a:ext cx="0" cy="1577100"/>
          </a:xfrm>
          <a:prstGeom prst="straightConnector1">
            <a:avLst/>
          </a:prstGeom>
          <a:noFill/>
          <a:ln w="19050" cap="flat" cmpd="sng">
            <a:solidFill>
              <a:schemeClr val="dk1"/>
            </a:solidFill>
            <a:prstDash val="solid"/>
            <a:round/>
            <a:headEnd type="none" w="med" len="med"/>
            <a:tailEnd type="none" w="med" len="med"/>
          </a:ln>
        </p:spPr>
      </p:cxnSp>
      <p:cxnSp>
        <p:nvCxnSpPr>
          <p:cNvPr id="670" name="Google Shape;670;p75"/>
          <p:cNvCxnSpPr/>
          <p:nvPr/>
        </p:nvCxnSpPr>
        <p:spPr>
          <a:xfrm rot="10800000">
            <a:off x="101477" y="5036375"/>
            <a:ext cx="3630900" cy="0"/>
          </a:xfrm>
          <a:prstGeom prst="straightConnector1">
            <a:avLst/>
          </a:prstGeom>
          <a:noFill/>
          <a:ln w="19050" cap="flat" cmpd="sng">
            <a:solidFill>
              <a:schemeClr val="tx1"/>
            </a:solidFill>
            <a:prstDash val="solid"/>
            <a:round/>
            <a:headEnd type="none" w="med" len="med"/>
            <a:tailEnd type="none" w="med" len="med"/>
          </a:ln>
        </p:spPr>
      </p:cxnSp>
      <p:cxnSp>
        <p:nvCxnSpPr>
          <p:cNvPr id="671" name="Google Shape;671;p75"/>
          <p:cNvCxnSpPr>
            <a:cxnSpLocks/>
          </p:cNvCxnSpPr>
          <p:nvPr/>
        </p:nvCxnSpPr>
        <p:spPr>
          <a:xfrm flipH="1" flipV="1">
            <a:off x="101477" y="101275"/>
            <a:ext cx="3630901" cy="13625"/>
          </a:xfrm>
          <a:prstGeom prst="straightConnector1">
            <a:avLst/>
          </a:prstGeom>
          <a:noFill/>
          <a:ln w="19050" cap="flat" cmpd="sng">
            <a:solidFill>
              <a:schemeClr val="dk1"/>
            </a:solidFill>
            <a:prstDash val="solid"/>
            <a:round/>
            <a:headEnd type="none" w="med" len="med"/>
            <a:tailEnd type="none" w="med" len="med"/>
          </a:ln>
        </p:spPr>
      </p:cxnSp>
      <p:cxnSp>
        <p:nvCxnSpPr>
          <p:cNvPr id="672" name="Google Shape;672;p75"/>
          <p:cNvCxnSpPr/>
          <p:nvPr/>
        </p:nvCxnSpPr>
        <p:spPr>
          <a:xfrm rot="10800000">
            <a:off x="103275" y="115450"/>
            <a:ext cx="0" cy="4924500"/>
          </a:xfrm>
          <a:prstGeom prst="straightConnector1">
            <a:avLst/>
          </a:prstGeom>
          <a:noFill/>
          <a:ln w="19050" cap="flat" cmpd="sng">
            <a:solidFill>
              <a:schemeClr val="tx1"/>
            </a:solidFill>
            <a:prstDash val="solid"/>
            <a:round/>
            <a:headEnd type="none" w="med" len="med"/>
            <a:tailEnd type="none" w="med" len="med"/>
          </a:ln>
        </p:spPr>
      </p:cxnSp>
      <p:sp>
        <p:nvSpPr>
          <p:cNvPr id="673" name="Google Shape;673;p75"/>
          <p:cNvSpPr txBox="1">
            <a:spLocks noGrp="1"/>
          </p:cNvSpPr>
          <p:nvPr>
            <p:ph type="subTitle" idx="3"/>
          </p:nvPr>
        </p:nvSpPr>
        <p:spPr>
          <a:xfrm>
            <a:off x="3820292" y="2894609"/>
            <a:ext cx="1874400" cy="27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674" name="Google Shape;674;p75"/>
          <p:cNvSpPr txBox="1">
            <a:spLocks noGrp="1"/>
          </p:cNvSpPr>
          <p:nvPr>
            <p:ph type="subTitle" idx="4"/>
          </p:nvPr>
        </p:nvSpPr>
        <p:spPr>
          <a:xfrm>
            <a:off x="236786" y="3276008"/>
            <a:ext cx="5457906" cy="47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b="1"/>
              <a:t>Generative AI aided news provider</a:t>
            </a:r>
          </a:p>
        </p:txBody>
      </p:sp>
      <p:cxnSp>
        <p:nvCxnSpPr>
          <p:cNvPr id="677" name="Google Shape;677;p75"/>
          <p:cNvCxnSpPr>
            <a:cxnSpLocks/>
          </p:cNvCxnSpPr>
          <p:nvPr/>
        </p:nvCxnSpPr>
        <p:spPr>
          <a:xfrm rot="10800000">
            <a:off x="3722175" y="118325"/>
            <a:ext cx="2049300" cy="0"/>
          </a:xfrm>
          <a:prstGeom prst="straightConnector1">
            <a:avLst/>
          </a:prstGeom>
          <a:noFill/>
          <a:ln w="19050" cap="flat" cmpd="sng">
            <a:solidFill>
              <a:schemeClr val="dk1"/>
            </a:solidFill>
            <a:prstDash val="solid"/>
            <a:round/>
            <a:headEnd type="none" w="med" len="med"/>
            <a:tailEnd type="none" w="med" len="med"/>
          </a:ln>
        </p:spPr>
      </p:cxnSp>
      <p:cxnSp>
        <p:nvCxnSpPr>
          <p:cNvPr id="678" name="Google Shape;678;p75"/>
          <p:cNvCxnSpPr/>
          <p:nvPr/>
        </p:nvCxnSpPr>
        <p:spPr>
          <a:xfrm rot="10800000">
            <a:off x="3722175" y="5036375"/>
            <a:ext cx="2049300" cy="0"/>
          </a:xfrm>
          <a:prstGeom prst="straightConnector1">
            <a:avLst/>
          </a:prstGeom>
          <a:noFill/>
          <a:ln w="19050" cap="flat" cmpd="sng">
            <a:solidFill>
              <a:schemeClr val="dk1"/>
            </a:solidFill>
            <a:prstDash val="solid"/>
            <a:round/>
            <a:headEnd type="none" w="med" len="med"/>
            <a:tailEnd type="none" w="med" len="med"/>
          </a:ln>
        </p:spPr>
      </p:cxnSp>
      <p:sp>
        <p:nvSpPr>
          <p:cNvPr id="680" name="Google Shape;680;p75"/>
          <p:cNvSpPr/>
          <p:nvPr/>
        </p:nvSpPr>
        <p:spPr>
          <a:xfrm>
            <a:off x="5904986" y="1324735"/>
            <a:ext cx="570000" cy="57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roup 7">
            <a:extLst>
              <a:ext uri="{FF2B5EF4-FFF2-40B4-BE49-F238E27FC236}">
                <a16:creationId xmlns:a16="http://schemas.microsoft.com/office/drawing/2014/main" id="{6CEEBB27-21DB-2916-6A7A-A6CB08622A75}"/>
              </a:ext>
            </a:extLst>
          </p:cNvPr>
          <p:cNvGrpSpPr/>
          <p:nvPr/>
        </p:nvGrpSpPr>
        <p:grpSpPr>
          <a:xfrm>
            <a:off x="5937692" y="2942407"/>
            <a:ext cx="570000" cy="570001"/>
            <a:chOff x="917800" y="2047275"/>
            <a:chExt cx="525300" cy="525300"/>
          </a:xfrm>
        </p:grpSpPr>
        <p:sp>
          <p:nvSpPr>
            <p:cNvPr id="9" name="Google Shape;797;p82">
              <a:extLst>
                <a:ext uri="{FF2B5EF4-FFF2-40B4-BE49-F238E27FC236}">
                  <a16:creationId xmlns:a16="http://schemas.microsoft.com/office/drawing/2014/main" id="{560B9C91-7672-EC7C-20D7-770A725C37E3}"/>
                </a:ext>
              </a:extLst>
            </p:cNvPr>
            <p:cNvSpPr/>
            <p:nvPr/>
          </p:nvSpPr>
          <p:spPr>
            <a:xfrm>
              <a:off x="917800" y="2047275"/>
              <a:ext cx="525300" cy="525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2;p82">
              <a:extLst>
                <a:ext uri="{FF2B5EF4-FFF2-40B4-BE49-F238E27FC236}">
                  <a16:creationId xmlns:a16="http://schemas.microsoft.com/office/drawing/2014/main" id="{1E53DE51-0B88-391C-410B-38879B704D0F}"/>
                </a:ext>
              </a:extLst>
            </p:cNvPr>
            <p:cNvSpPr/>
            <p:nvPr/>
          </p:nvSpPr>
          <p:spPr>
            <a:xfrm>
              <a:off x="1007700" y="2152090"/>
              <a:ext cx="345489" cy="345529"/>
            </a:xfrm>
            <a:custGeom>
              <a:avLst/>
              <a:gdLst/>
              <a:ahLst/>
              <a:cxnLst/>
              <a:rect l="l" t="t" r="r" b="b"/>
              <a:pathLst>
                <a:path w="22286" h="22285" extrusionOk="0">
                  <a:moveTo>
                    <a:pt x="6003" y="6400"/>
                  </a:moveTo>
                  <a:lnTo>
                    <a:pt x="7786" y="8183"/>
                  </a:lnTo>
                  <a:lnTo>
                    <a:pt x="4217" y="8183"/>
                  </a:lnTo>
                  <a:lnTo>
                    <a:pt x="6003" y="6400"/>
                  </a:lnTo>
                  <a:close/>
                  <a:moveTo>
                    <a:pt x="13152" y="4892"/>
                  </a:moveTo>
                  <a:lnTo>
                    <a:pt x="16442" y="8183"/>
                  </a:lnTo>
                  <a:lnTo>
                    <a:pt x="9861" y="8183"/>
                  </a:lnTo>
                  <a:lnTo>
                    <a:pt x="13152" y="4892"/>
                  </a:lnTo>
                  <a:close/>
                  <a:moveTo>
                    <a:pt x="19064" y="871"/>
                  </a:moveTo>
                  <a:lnTo>
                    <a:pt x="19064" y="2089"/>
                  </a:lnTo>
                  <a:lnTo>
                    <a:pt x="8009" y="2089"/>
                  </a:lnTo>
                  <a:cubicBezTo>
                    <a:pt x="7769" y="2089"/>
                    <a:pt x="7574" y="2284"/>
                    <a:pt x="7574" y="2525"/>
                  </a:cubicBezTo>
                  <a:cubicBezTo>
                    <a:pt x="7574" y="2765"/>
                    <a:pt x="7769" y="2960"/>
                    <a:pt x="8009" y="2960"/>
                  </a:cubicBezTo>
                  <a:lnTo>
                    <a:pt x="19064" y="2960"/>
                  </a:lnTo>
                  <a:lnTo>
                    <a:pt x="19064" y="8183"/>
                  </a:lnTo>
                  <a:lnTo>
                    <a:pt x="17672" y="8183"/>
                  </a:lnTo>
                  <a:lnTo>
                    <a:pt x="13458" y="3970"/>
                  </a:lnTo>
                  <a:cubicBezTo>
                    <a:pt x="13373" y="3884"/>
                    <a:pt x="13262" y="3842"/>
                    <a:pt x="13150" y="3842"/>
                  </a:cubicBezTo>
                  <a:cubicBezTo>
                    <a:pt x="13039" y="3842"/>
                    <a:pt x="12927" y="3884"/>
                    <a:pt x="12842" y="3970"/>
                  </a:cubicBezTo>
                  <a:lnTo>
                    <a:pt x="8824" y="7991"/>
                  </a:lnTo>
                  <a:lnTo>
                    <a:pt x="6310" y="5477"/>
                  </a:lnTo>
                  <a:cubicBezTo>
                    <a:pt x="6224" y="5392"/>
                    <a:pt x="6113" y="5349"/>
                    <a:pt x="6002" y="5349"/>
                  </a:cubicBezTo>
                  <a:cubicBezTo>
                    <a:pt x="5890" y="5349"/>
                    <a:pt x="5779" y="5392"/>
                    <a:pt x="5693" y="5477"/>
                  </a:cubicBezTo>
                  <a:lnTo>
                    <a:pt x="3221" y="7950"/>
                  </a:lnTo>
                  <a:lnTo>
                    <a:pt x="3221" y="2960"/>
                  </a:lnTo>
                  <a:lnTo>
                    <a:pt x="4353" y="2960"/>
                  </a:lnTo>
                  <a:cubicBezTo>
                    <a:pt x="4593" y="2960"/>
                    <a:pt x="4788" y="2765"/>
                    <a:pt x="4788" y="2525"/>
                  </a:cubicBezTo>
                  <a:cubicBezTo>
                    <a:pt x="4788" y="2284"/>
                    <a:pt x="4593" y="2089"/>
                    <a:pt x="4353" y="2089"/>
                  </a:cubicBezTo>
                  <a:lnTo>
                    <a:pt x="3221" y="2089"/>
                  </a:lnTo>
                  <a:lnTo>
                    <a:pt x="3221" y="871"/>
                  </a:lnTo>
                  <a:close/>
                  <a:moveTo>
                    <a:pt x="2351" y="7472"/>
                  </a:moveTo>
                  <a:lnTo>
                    <a:pt x="2351" y="18977"/>
                  </a:lnTo>
                  <a:lnTo>
                    <a:pt x="1480" y="18977"/>
                  </a:lnTo>
                  <a:lnTo>
                    <a:pt x="1480" y="7908"/>
                  </a:lnTo>
                  <a:cubicBezTo>
                    <a:pt x="1480" y="7667"/>
                    <a:pt x="1675" y="7472"/>
                    <a:pt x="1915" y="7472"/>
                  </a:cubicBezTo>
                  <a:close/>
                  <a:moveTo>
                    <a:pt x="19064" y="9053"/>
                  </a:moveTo>
                  <a:lnTo>
                    <a:pt x="19064" y="18977"/>
                  </a:lnTo>
                  <a:lnTo>
                    <a:pt x="3221" y="18977"/>
                  </a:lnTo>
                  <a:lnTo>
                    <a:pt x="3221" y="9053"/>
                  </a:lnTo>
                  <a:close/>
                  <a:moveTo>
                    <a:pt x="20370" y="7472"/>
                  </a:moveTo>
                  <a:cubicBezTo>
                    <a:pt x="20610" y="7472"/>
                    <a:pt x="20805" y="7667"/>
                    <a:pt x="20805" y="7908"/>
                  </a:cubicBezTo>
                  <a:lnTo>
                    <a:pt x="20805" y="18977"/>
                  </a:lnTo>
                  <a:lnTo>
                    <a:pt x="19935" y="18977"/>
                  </a:lnTo>
                  <a:lnTo>
                    <a:pt x="19935" y="7472"/>
                  </a:lnTo>
                  <a:close/>
                  <a:moveTo>
                    <a:pt x="21415" y="19848"/>
                  </a:moveTo>
                  <a:lnTo>
                    <a:pt x="21415" y="20154"/>
                  </a:lnTo>
                  <a:cubicBezTo>
                    <a:pt x="21415" y="20850"/>
                    <a:pt x="20851" y="21414"/>
                    <a:pt x="20154" y="21414"/>
                  </a:cubicBezTo>
                  <a:lnTo>
                    <a:pt x="2135" y="21414"/>
                  </a:lnTo>
                  <a:cubicBezTo>
                    <a:pt x="1438" y="21414"/>
                    <a:pt x="871" y="20850"/>
                    <a:pt x="871" y="20154"/>
                  </a:cubicBezTo>
                  <a:lnTo>
                    <a:pt x="871" y="19848"/>
                  </a:lnTo>
                  <a:close/>
                  <a:moveTo>
                    <a:pt x="2786" y="0"/>
                  </a:moveTo>
                  <a:cubicBezTo>
                    <a:pt x="2546" y="0"/>
                    <a:pt x="2351" y="195"/>
                    <a:pt x="2351" y="435"/>
                  </a:cubicBezTo>
                  <a:lnTo>
                    <a:pt x="2351" y="6602"/>
                  </a:lnTo>
                  <a:lnTo>
                    <a:pt x="1915" y="6602"/>
                  </a:lnTo>
                  <a:cubicBezTo>
                    <a:pt x="1195" y="6602"/>
                    <a:pt x="610" y="7187"/>
                    <a:pt x="610" y="7908"/>
                  </a:cubicBezTo>
                  <a:lnTo>
                    <a:pt x="610" y="18977"/>
                  </a:lnTo>
                  <a:lnTo>
                    <a:pt x="436" y="18977"/>
                  </a:lnTo>
                  <a:cubicBezTo>
                    <a:pt x="195" y="18977"/>
                    <a:pt x="0" y="19172"/>
                    <a:pt x="0" y="19412"/>
                  </a:cubicBezTo>
                  <a:lnTo>
                    <a:pt x="0" y="20154"/>
                  </a:lnTo>
                  <a:cubicBezTo>
                    <a:pt x="4" y="21331"/>
                    <a:pt x="958" y="22285"/>
                    <a:pt x="2135" y="22285"/>
                  </a:cubicBezTo>
                  <a:lnTo>
                    <a:pt x="20154" y="22285"/>
                  </a:lnTo>
                  <a:cubicBezTo>
                    <a:pt x="21331" y="22285"/>
                    <a:pt x="22285" y="21331"/>
                    <a:pt x="22285" y="20154"/>
                  </a:cubicBezTo>
                  <a:lnTo>
                    <a:pt x="22285" y="19412"/>
                  </a:lnTo>
                  <a:cubicBezTo>
                    <a:pt x="22285" y="19172"/>
                    <a:pt x="22090" y="18977"/>
                    <a:pt x="21850" y="18977"/>
                  </a:cubicBezTo>
                  <a:lnTo>
                    <a:pt x="21676" y="18977"/>
                  </a:lnTo>
                  <a:lnTo>
                    <a:pt x="21676" y="7908"/>
                  </a:lnTo>
                  <a:cubicBezTo>
                    <a:pt x="21676" y="7187"/>
                    <a:pt x="21091" y="6602"/>
                    <a:pt x="20370" y="6602"/>
                  </a:cubicBezTo>
                  <a:lnTo>
                    <a:pt x="19935" y="6602"/>
                  </a:lnTo>
                  <a:lnTo>
                    <a:pt x="19935" y="435"/>
                  </a:lnTo>
                  <a:cubicBezTo>
                    <a:pt x="19935" y="195"/>
                    <a:pt x="19740" y="0"/>
                    <a:pt x="19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3;p82">
              <a:extLst>
                <a:ext uri="{FF2B5EF4-FFF2-40B4-BE49-F238E27FC236}">
                  <a16:creationId xmlns:a16="http://schemas.microsoft.com/office/drawing/2014/main" id="{59B9D0B7-409F-19F8-C9C2-76BA35ED4713}"/>
                </a:ext>
              </a:extLst>
            </p:cNvPr>
            <p:cNvSpPr/>
            <p:nvPr/>
          </p:nvSpPr>
          <p:spPr>
            <a:xfrm>
              <a:off x="1155723" y="2465203"/>
              <a:ext cx="49515" cy="13520"/>
            </a:xfrm>
            <a:custGeom>
              <a:avLst/>
              <a:gdLst/>
              <a:ahLst/>
              <a:cxnLst/>
              <a:rect l="l" t="t" r="r" b="b"/>
              <a:pathLst>
                <a:path w="3194" h="872" extrusionOk="0">
                  <a:moveTo>
                    <a:pt x="435" y="1"/>
                  </a:moveTo>
                  <a:cubicBezTo>
                    <a:pt x="195" y="1"/>
                    <a:pt x="0" y="196"/>
                    <a:pt x="0" y="436"/>
                  </a:cubicBezTo>
                  <a:cubicBezTo>
                    <a:pt x="0" y="676"/>
                    <a:pt x="195" y="871"/>
                    <a:pt x="435" y="871"/>
                  </a:cubicBezTo>
                  <a:lnTo>
                    <a:pt x="2758" y="871"/>
                  </a:lnTo>
                  <a:cubicBezTo>
                    <a:pt x="2998" y="871"/>
                    <a:pt x="3193" y="676"/>
                    <a:pt x="3193" y="436"/>
                  </a:cubicBezTo>
                  <a:cubicBezTo>
                    <a:pt x="3193" y="196"/>
                    <a:pt x="2998" y="1"/>
                    <a:pt x="2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4;p82">
              <a:extLst>
                <a:ext uri="{FF2B5EF4-FFF2-40B4-BE49-F238E27FC236}">
                  <a16:creationId xmlns:a16="http://schemas.microsoft.com/office/drawing/2014/main" id="{25F12E7E-6B8A-40A7-7279-7D0BDB085786}"/>
                </a:ext>
              </a:extLst>
            </p:cNvPr>
            <p:cNvSpPr/>
            <p:nvPr/>
          </p:nvSpPr>
          <p:spPr>
            <a:xfrm>
              <a:off x="1091587" y="2300220"/>
              <a:ext cx="64521" cy="62098"/>
            </a:xfrm>
            <a:custGeom>
              <a:avLst/>
              <a:gdLst/>
              <a:ahLst/>
              <a:cxnLst/>
              <a:rect l="l" t="t" r="r" b="b"/>
              <a:pathLst>
                <a:path w="4162" h="4005" extrusionOk="0">
                  <a:moveTo>
                    <a:pt x="2150" y="870"/>
                  </a:moveTo>
                  <a:cubicBezTo>
                    <a:pt x="2732" y="870"/>
                    <a:pt x="3291" y="1322"/>
                    <a:pt x="3291" y="2003"/>
                  </a:cubicBezTo>
                  <a:cubicBezTo>
                    <a:pt x="3291" y="2630"/>
                    <a:pt x="2783" y="3135"/>
                    <a:pt x="2159" y="3135"/>
                  </a:cubicBezTo>
                  <a:cubicBezTo>
                    <a:pt x="1149" y="3135"/>
                    <a:pt x="645" y="1916"/>
                    <a:pt x="1358" y="1202"/>
                  </a:cubicBezTo>
                  <a:cubicBezTo>
                    <a:pt x="1589" y="973"/>
                    <a:pt x="1872" y="870"/>
                    <a:pt x="2150" y="870"/>
                  </a:cubicBezTo>
                  <a:close/>
                  <a:moveTo>
                    <a:pt x="2159" y="1"/>
                  </a:moveTo>
                  <a:cubicBezTo>
                    <a:pt x="1348" y="1"/>
                    <a:pt x="620" y="488"/>
                    <a:pt x="310" y="1237"/>
                  </a:cubicBezTo>
                  <a:cubicBezTo>
                    <a:pt x="0" y="1985"/>
                    <a:pt x="171" y="2846"/>
                    <a:pt x="742" y="3420"/>
                  </a:cubicBezTo>
                  <a:cubicBezTo>
                    <a:pt x="1126" y="3802"/>
                    <a:pt x="1638" y="4005"/>
                    <a:pt x="2158" y="4005"/>
                  </a:cubicBezTo>
                  <a:cubicBezTo>
                    <a:pt x="2416" y="4005"/>
                    <a:pt x="2677" y="3955"/>
                    <a:pt x="2925" y="3852"/>
                  </a:cubicBezTo>
                  <a:cubicBezTo>
                    <a:pt x="3674" y="3542"/>
                    <a:pt x="4161" y="2814"/>
                    <a:pt x="4161" y="2003"/>
                  </a:cubicBezTo>
                  <a:cubicBezTo>
                    <a:pt x="4158" y="899"/>
                    <a:pt x="3263" y="4"/>
                    <a:pt x="2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5;p82">
              <a:extLst>
                <a:ext uri="{FF2B5EF4-FFF2-40B4-BE49-F238E27FC236}">
                  <a16:creationId xmlns:a16="http://schemas.microsoft.com/office/drawing/2014/main" id="{035229D4-BB96-9746-D8A6-F1635076AAE3}"/>
                </a:ext>
              </a:extLst>
            </p:cNvPr>
            <p:cNvSpPr/>
            <p:nvPr/>
          </p:nvSpPr>
          <p:spPr>
            <a:xfrm>
              <a:off x="1182543" y="2308329"/>
              <a:ext cx="84396" cy="13505"/>
            </a:xfrm>
            <a:custGeom>
              <a:avLst/>
              <a:gdLst/>
              <a:ahLst/>
              <a:cxnLst/>
              <a:rect l="l" t="t" r="r" b="b"/>
              <a:pathLst>
                <a:path w="5444" h="871" extrusionOk="0">
                  <a:moveTo>
                    <a:pt x="436" y="0"/>
                  </a:moveTo>
                  <a:cubicBezTo>
                    <a:pt x="196" y="0"/>
                    <a:pt x="1" y="195"/>
                    <a:pt x="1" y="435"/>
                  </a:cubicBezTo>
                  <a:cubicBezTo>
                    <a:pt x="1" y="676"/>
                    <a:pt x="196" y="871"/>
                    <a:pt x="436" y="871"/>
                  </a:cubicBezTo>
                  <a:lnTo>
                    <a:pt x="5008" y="871"/>
                  </a:lnTo>
                  <a:cubicBezTo>
                    <a:pt x="5248" y="871"/>
                    <a:pt x="5443" y="676"/>
                    <a:pt x="5443" y="435"/>
                  </a:cubicBezTo>
                  <a:cubicBezTo>
                    <a:pt x="5443" y="195"/>
                    <a:pt x="5248" y="0"/>
                    <a:pt x="5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6;p82">
              <a:extLst>
                <a:ext uri="{FF2B5EF4-FFF2-40B4-BE49-F238E27FC236}">
                  <a16:creationId xmlns:a16="http://schemas.microsoft.com/office/drawing/2014/main" id="{916D368D-BF01-DEB4-887F-F85A0C5D7581}"/>
                </a:ext>
              </a:extLst>
            </p:cNvPr>
            <p:cNvSpPr/>
            <p:nvPr/>
          </p:nvSpPr>
          <p:spPr>
            <a:xfrm>
              <a:off x="1251857" y="2335276"/>
              <a:ext cx="15084" cy="13567"/>
            </a:xfrm>
            <a:custGeom>
              <a:avLst/>
              <a:gdLst/>
              <a:ahLst/>
              <a:cxnLst/>
              <a:rect l="l" t="t" r="r" b="b"/>
              <a:pathLst>
                <a:path w="973" h="875" extrusionOk="0">
                  <a:moveTo>
                    <a:pt x="540" y="1"/>
                  </a:moveTo>
                  <a:cubicBezTo>
                    <a:pt x="259" y="1"/>
                    <a:pt x="1" y="286"/>
                    <a:pt x="133" y="605"/>
                  </a:cubicBezTo>
                  <a:cubicBezTo>
                    <a:pt x="210" y="790"/>
                    <a:pt x="371" y="874"/>
                    <a:pt x="532" y="874"/>
                  </a:cubicBezTo>
                  <a:cubicBezTo>
                    <a:pt x="752" y="874"/>
                    <a:pt x="972" y="715"/>
                    <a:pt x="972" y="438"/>
                  </a:cubicBezTo>
                  <a:cubicBezTo>
                    <a:pt x="972" y="323"/>
                    <a:pt x="923" y="212"/>
                    <a:pt x="843" y="132"/>
                  </a:cubicBezTo>
                  <a:cubicBezTo>
                    <a:pt x="752" y="40"/>
                    <a:pt x="644" y="1"/>
                    <a:pt x="5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7;p82">
              <a:extLst>
                <a:ext uri="{FF2B5EF4-FFF2-40B4-BE49-F238E27FC236}">
                  <a16:creationId xmlns:a16="http://schemas.microsoft.com/office/drawing/2014/main" id="{79E60DF9-649B-EEDF-4F05-A13F219856AF}"/>
                </a:ext>
              </a:extLst>
            </p:cNvPr>
            <p:cNvSpPr/>
            <p:nvPr/>
          </p:nvSpPr>
          <p:spPr>
            <a:xfrm>
              <a:off x="1182543" y="2335322"/>
              <a:ext cx="58041" cy="13505"/>
            </a:xfrm>
            <a:custGeom>
              <a:avLst/>
              <a:gdLst/>
              <a:ahLst/>
              <a:cxnLst/>
              <a:rect l="l" t="t" r="r" b="b"/>
              <a:pathLst>
                <a:path w="3744" h="871" extrusionOk="0">
                  <a:moveTo>
                    <a:pt x="436" y="0"/>
                  </a:moveTo>
                  <a:cubicBezTo>
                    <a:pt x="196" y="0"/>
                    <a:pt x="1" y="195"/>
                    <a:pt x="1" y="435"/>
                  </a:cubicBezTo>
                  <a:cubicBezTo>
                    <a:pt x="1" y="676"/>
                    <a:pt x="196" y="871"/>
                    <a:pt x="436" y="871"/>
                  </a:cubicBezTo>
                  <a:lnTo>
                    <a:pt x="3309" y="871"/>
                  </a:lnTo>
                  <a:cubicBezTo>
                    <a:pt x="3549" y="871"/>
                    <a:pt x="3744" y="676"/>
                    <a:pt x="3744" y="435"/>
                  </a:cubicBezTo>
                  <a:cubicBezTo>
                    <a:pt x="3744" y="195"/>
                    <a:pt x="3549" y="0"/>
                    <a:pt x="3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8;p82">
              <a:extLst>
                <a:ext uri="{FF2B5EF4-FFF2-40B4-BE49-F238E27FC236}">
                  <a16:creationId xmlns:a16="http://schemas.microsoft.com/office/drawing/2014/main" id="{1D23DA33-CB60-3F4E-AAB9-363E7B5B1F7D}"/>
                </a:ext>
              </a:extLst>
            </p:cNvPr>
            <p:cNvSpPr/>
            <p:nvPr/>
          </p:nvSpPr>
          <p:spPr>
            <a:xfrm>
              <a:off x="1202402" y="2376502"/>
              <a:ext cx="64537" cy="62098"/>
            </a:xfrm>
            <a:custGeom>
              <a:avLst/>
              <a:gdLst/>
              <a:ahLst/>
              <a:cxnLst/>
              <a:rect l="l" t="t" r="r" b="b"/>
              <a:pathLst>
                <a:path w="4163" h="4005" extrusionOk="0">
                  <a:moveTo>
                    <a:pt x="2152" y="868"/>
                  </a:moveTo>
                  <a:cubicBezTo>
                    <a:pt x="2734" y="868"/>
                    <a:pt x="3292" y="1320"/>
                    <a:pt x="3292" y="2003"/>
                  </a:cubicBezTo>
                  <a:cubicBezTo>
                    <a:pt x="3292" y="2626"/>
                    <a:pt x="2783" y="3135"/>
                    <a:pt x="2160" y="3135"/>
                  </a:cubicBezTo>
                  <a:cubicBezTo>
                    <a:pt x="1150" y="3135"/>
                    <a:pt x="645" y="1916"/>
                    <a:pt x="1359" y="1202"/>
                  </a:cubicBezTo>
                  <a:cubicBezTo>
                    <a:pt x="1590" y="971"/>
                    <a:pt x="1874" y="868"/>
                    <a:pt x="2152" y="868"/>
                  </a:cubicBezTo>
                  <a:close/>
                  <a:moveTo>
                    <a:pt x="2160" y="1"/>
                  </a:moveTo>
                  <a:cubicBezTo>
                    <a:pt x="1349" y="1"/>
                    <a:pt x="621" y="488"/>
                    <a:pt x="311" y="1237"/>
                  </a:cubicBezTo>
                  <a:cubicBezTo>
                    <a:pt x="1" y="1982"/>
                    <a:pt x="172" y="2846"/>
                    <a:pt x="743" y="3417"/>
                  </a:cubicBezTo>
                  <a:cubicBezTo>
                    <a:pt x="1127" y="3801"/>
                    <a:pt x="1639" y="4004"/>
                    <a:pt x="2160" y="4004"/>
                  </a:cubicBezTo>
                  <a:cubicBezTo>
                    <a:pt x="2418" y="4004"/>
                    <a:pt x="2678" y="3955"/>
                    <a:pt x="2926" y="3852"/>
                  </a:cubicBezTo>
                  <a:cubicBezTo>
                    <a:pt x="3675" y="3542"/>
                    <a:pt x="4162" y="2811"/>
                    <a:pt x="4162" y="2003"/>
                  </a:cubicBezTo>
                  <a:cubicBezTo>
                    <a:pt x="4159" y="896"/>
                    <a:pt x="3264" y="1"/>
                    <a:pt x="2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9;p82">
              <a:extLst>
                <a:ext uri="{FF2B5EF4-FFF2-40B4-BE49-F238E27FC236}">
                  <a16:creationId xmlns:a16="http://schemas.microsoft.com/office/drawing/2014/main" id="{A82B8A80-583C-CE73-61B0-58694A8D2522}"/>
                </a:ext>
              </a:extLst>
            </p:cNvPr>
            <p:cNvSpPr/>
            <p:nvPr/>
          </p:nvSpPr>
          <p:spPr>
            <a:xfrm>
              <a:off x="1094021" y="2411604"/>
              <a:ext cx="84318" cy="13505"/>
            </a:xfrm>
            <a:custGeom>
              <a:avLst/>
              <a:gdLst/>
              <a:ahLst/>
              <a:cxnLst/>
              <a:rect l="l" t="t" r="r" b="b"/>
              <a:pathLst>
                <a:path w="5439" h="871" extrusionOk="0">
                  <a:moveTo>
                    <a:pt x="435" y="0"/>
                  </a:moveTo>
                  <a:cubicBezTo>
                    <a:pt x="195" y="0"/>
                    <a:pt x="0" y="195"/>
                    <a:pt x="0" y="435"/>
                  </a:cubicBezTo>
                  <a:cubicBezTo>
                    <a:pt x="0" y="676"/>
                    <a:pt x="195" y="871"/>
                    <a:pt x="435" y="871"/>
                  </a:cubicBezTo>
                  <a:lnTo>
                    <a:pt x="5004" y="871"/>
                  </a:lnTo>
                  <a:cubicBezTo>
                    <a:pt x="5244" y="871"/>
                    <a:pt x="5439" y="676"/>
                    <a:pt x="5439" y="435"/>
                  </a:cubicBezTo>
                  <a:cubicBezTo>
                    <a:pt x="5439" y="195"/>
                    <a:pt x="5244" y="0"/>
                    <a:pt x="5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0;p82">
              <a:extLst>
                <a:ext uri="{FF2B5EF4-FFF2-40B4-BE49-F238E27FC236}">
                  <a16:creationId xmlns:a16="http://schemas.microsoft.com/office/drawing/2014/main" id="{98A75707-5EB8-2C95-3467-B6AFEC6530C6}"/>
                </a:ext>
              </a:extLst>
            </p:cNvPr>
            <p:cNvSpPr/>
            <p:nvPr/>
          </p:nvSpPr>
          <p:spPr>
            <a:xfrm>
              <a:off x="1094021" y="2384611"/>
              <a:ext cx="84318" cy="13505"/>
            </a:xfrm>
            <a:custGeom>
              <a:avLst/>
              <a:gdLst/>
              <a:ahLst/>
              <a:cxnLst/>
              <a:rect l="l" t="t" r="r" b="b"/>
              <a:pathLst>
                <a:path w="5439" h="871" extrusionOk="0">
                  <a:moveTo>
                    <a:pt x="435" y="0"/>
                  </a:moveTo>
                  <a:cubicBezTo>
                    <a:pt x="195" y="0"/>
                    <a:pt x="0" y="195"/>
                    <a:pt x="0" y="435"/>
                  </a:cubicBezTo>
                  <a:cubicBezTo>
                    <a:pt x="0" y="676"/>
                    <a:pt x="195" y="871"/>
                    <a:pt x="435" y="871"/>
                  </a:cubicBezTo>
                  <a:lnTo>
                    <a:pt x="5004" y="871"/>
                  </a:lnTo>
                  <a:cubicBezTo>
                    <a:pt x="5244" y="871"/>
                    <a:pt x="5439" y="676"/>
                    <a:pt x="5439" y="435"/>
                  </a:cubicBezTo>
                  <a:cubicBezTo>
                    <a:pt x="5439" y="195"/>
                    <a:pt x="5244" y="0"/>
                    <a:pt x="5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1;p82">
              <a:extLst>
                <a:ext uri="{FF2B5EF4-FFF2-40B4-BE49-F238E27FC236}">
                  <a16:creationId xmlns:a16="http://schemas.microsoft.com/office/drawing/2014/main" id="{5E8ACCB6-BB0B-1AD1-7C4D-11343203D25C}"/>
                </a:ext>
              </a:extLst>
            </p:cNvPr>
            <p:cNvSpPr/>
            <p:nvPr/>
          </p:nvSpPr>
          <p:spPr>
            <a:xfrm>
              <a:off x="1094905" y="2184448"/>
              <a:ext cx="15053" cy="13567"/>
            </a:xfrm>
            <a:custGeom>
              <a:avLst/>
              <a:gdLst/>
              <a:ahLst/>
              <a:cxnLst/>
              <a:rect l="l" t="t" r="r" b="b"/>
              <a:pathLst>
                <a:path w="971" h="875" extrusionOk="0">
                  <a:moveTo>
                    <a:pt x="540" y="0"/>
                  </a:moveTo>
                  <a:cubicBezTo>
                    <a:pt x="260" y="0"/>
                    <a:pt x="0" y="285"/>
                    <a:pt x="135" y="605"/>
                  </a:cubicBezTo>
                  <a:cubicBezTo>
                    <a:pt x="211" y="790"/>
                    <a:pt x="370" y="875"/>
                    <a:pt x="530" y="875"/>
                  </a:cubicBezTo>
                  <a:cubicBezTo>
                    <a:pt x="750" y="875"/>
                    <a:pt x="970" y="714"/>
                    <a:pt x="970" y="438"/>
                  </a:cubicBezTo>
                  <a:cubicBezTo>
                    <a:pt x="970" y="323"/>
                    <a:pt x="925" y="211"/>
                    <a:pt x="841" y="131"/>
                  </a:cubicBezTo>
                  <a:cubicBezTo>
                    <a:pt x="751" y="40"/>
                    <a:pt x="644" y="0"/>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546;p104">
            <a:extLst>
              <a:ext uri="{FF2B5EF4-FFF2-40B4-BE49-F238E27FC236}">
                <a16:creationId xmlns:a16="http://schemas.microsoft.com/office/drawing/2014/main" id="{CB3AF09E-E3AB-C94B-F59E-8908373188A1}"/>
              </a:ext>
            </a:extLst>
          </p:cNvPr>
          <p:cNvSpPr/>
          <p:nvPr/>
        </p:nvSpPr>
        <p:spPr>
          <a:xfrm>
            <a:off x="5978295" y="1458573"/>
            <a:ext cx="392718" cy="388392"/>
          </a:xfrm>
          <a:custGeom>
            <a:avLst/>
            <a:gdLst/>
            <a:ahLst/>
            <a:cxnLst/>
            <a:rect l="l" t="t" r="r" b="b"/>
            <a:pathLst>
              <a:path w="22502" h="22268" extrusionOk="0">
                <a:moveTo>
                  <a:pt x="7300" y="871"/>
                </a:moveTo>
                <a:cubicBezTo>
                  <a:pt x="9179" y="871"/>
                  <a:pt x="10964" y="1703"/>
                  <a:pt x="12180" y="3141"/>
                </a:cubicBezTo>
                <a:lnTo>
                  <a:pt x="8476" y="6843"/>
                </a:lnTo>
                <a:cubicBezTo>
                  <a:pt x="8308" y="7013"/>
                  <a:pt x="8308" y="7288"/>
                  <a:pt x="8479" y="7459"/>
                </a:cubicBezTo>
                <a:cubicBezTo>
                  <a:pt x="8563" y="7544"/>
                  <a:pt x="8674" y="7587"/>
                  <a:pt x="8786" y="7587"/>
                </a:cubicBezTo>
                <a:cubicBezTo>
                  <a:pt x="8898" y="7587"/>
                  <a:pt x="9010" y="7544"/>
                  <a:pt x="9095" y="7459"/>
                </a:cubicBezTo>
                <a:lnTo>
                  <a:pt x="12703" y="3848"/>
                </a:lnTo>
                <a:cubicBezTo>
                  <a:pt x="13357" y="4875"/>
                  <a:pt x="13706" y="6066"/>
                  <a:pt x="13706" y="7285"/>
                </a:cubicBezTo>
                <a:cubicBezTo>
                  <a:pt x="13702" y="10823"/>
                  <a:pt x="10826" y="13702"/>
                  <a:pt x="7288" y="13702"/>
                </a:cubicBezTo>
                <a:cubicBezTo>
                  <a:pt x="3750" y="13702"/>
                  <a:pt x="871" y="10823"/>
                  <a:pt x="871" y="7285"/>
                </a:cubicBezTo>
                <a:cubicBezTo>
                  <a:pt x="871" y="3747"/>
                  <a:pt x="3750" y="871"/>
                  <a:pt x="7288" y="871"/>
                </a:cubicBezTo>
                <a:cubicBezTo>
                  <a:pt x="7292" y="871"/>
                  <a:pt x="7296" y="871"/>
                  <a:pt x="7300" y="871"/>
                </a:cubicBezTo>
                <a:close/>
                <a:moveTo>
                  <a:pt x="12818" y="12024"/>
                </a:moveTo>
                <a:lnTo>
                  <a:pt x="13890" y="13096"/>
                </a:lnTo>
                <a:lnTo>
                  <a:pt x="13114" y="13873"/>
                </a:lnTo>
                <a:lnTo>
                  <a:pt x="12045" y="12801"/>
                </a:lnTo>
                <a:cubicBezTo>
                  <a:pt x="12320" y="12560"/>
                  <a:pt x="12581" y="12303"/>
                  <a:pt x="12818" y="12024"/>
                </a:cubicBezTo>
                <a:close/>
                <a:moveTo>
                  <a:pt x="15182" y="13037"/>
                </a:moveTo>
                <a:lnTo>
                  <a:pt x="20980" y="18835"/>
                </a:lnTo>
                <a:cubicBezTo>
                  <a:pt x="21568" y="19423"/>
                  <a:pt x="21568" y="20377"/>
                  <a:pt x="20980" y="20969"/>
                </a:cubicBezTo>
                <a:lnTo>
                  <a:pt x="20973" y="20973"/>
                </a:lnTo>
                <a:cubicBezTo>
                  <a:pt x="20678" y="21265"/>
                  <a:pt x="20293" y="21412"/>
                  <a:pt x="19907" y="21412"/>
                </a:cubicBezTo>
                <a:cubicBezTo>
                  <a:pt x="19521" y="21412"/>
                  <a:pt x="19136" y="21265"/>
                  <a:pt x="18842" y="20973"/>
                </a:cubicBezTo>
                <a:lnTo>
                  <a:pt x="13044" y="15175"/>
                </a:lnTo>
                <a:lnTo>
                  <a:pt x="13869" y="14347"/>
                </a:lnTo>
                <a:lnTo>
                  <a:pt x="16261" y="16735"/>
                </a:lnTo>
                <a:cubicBezTo>
                  <a:pt x="16346" y="16818"/>
                  <a:pt x="16455" y="16859"/>
                  <a:pt x="16564" y="16859"/>
                </a:cubicBezTo>
                <a:cubicBezTo>
                  <a:pt x="16675" y="16859"/>
                  <a:pt x="16786" y="16816"/>
                  <a:pt x="16871" y="16732"/>
                </a:cubicBezTo>
                <a:cubicBezTo>
                  <a:pt x="17038" y="16565"/>
                  <a:pt x="17041" y="16293"/>
                  <a:pt x="16874" y="16122"/>
                </a:cubicBezTo>
                <a:lnTo>
                  <a:pt x="14486" y="13730"/>
                </a:lnTo>
                <a:lnTo>
                  <a:pt x="15182" y="13037"/>
                </a:lnTo>
                <a:close/>
                <a:moveTo>
                  <a:pt x="7300" y="1"/>
                </a:moveTo>
                <a:cubicBezTo>
                  <a:pt x="7296" y="1"/>
                  <a:pt x="7292" y="1"/>
                  <a:pt x="7288" y="1"/>
                </a:cubicBezTo>
                <a:cubicBezTo>
                  <a:pt x="3270" y="1"/>
                  <a:pt x="0" y="3267"/>
                  <a:pt x="0" y="7285"/>
                </a:cubicBezTo>
                <a:cubicBezTo>
                  <a:pt x="0" y="11303"/>
                  <a:pt x="3270" y="14573"/>
                  <a:pt x="7288" y="14573"/>
                </a:cubicBezTo>
                <a:cubicBezTo>
                  <a:pt x="8733" y="14573"/>
                  <a:pt x="10147" y="14141"/>
                  <a:pt x="11345" y="13333"/>
                </a:cubicBezTo>
                <a:lnTo>
                  <a:pt x="12497" y="14486"/>
                </a:lnTo>
                <a:lnTo>
                  <a:pt x="12118" y="14865"/>
                </a:lnTo>
                <a:cubicBezTo>
                  <a:pt x="11947" y="15036"/>
                  <a:pt x="11947" y="15311"/>
                  <a:pt x="12118" y="15482"/>
                </a:cubicBezTo>
                <a:lnTo>
                  <a:pt x="18222" y="21589"/>
                </a:lnTo>
                <a:cubicBezTo>
                  <a:pt x="18685" y="22042"/>
                  <a:pt x="19286" y="22267"/>
                  <a:pt x="19887" y="22267"/>
                </a:cubicBezTo>
                <a:cubicBezTo>
                  <a:pt x="20497" y="22267"/>
                  <a:pt x="21107" y="22035"/>
                  <a:pt x="21572" y="21572"/>
                </a:cubicBezTo>
                <a:cubicBezTo>
                  <a:pt x="22494" y="20649"/>
                  <a:pt x="22501" y="19155"/>
                  <a:pt x="21589" y="18222"/>
                </a:cubicBezTo>
                <a:lnTo>
                  <a:pt x="15485" y="12118"/>
                </a:lnTo>
                <a:cubicBezTo>
                  <a:pt x="15400" y="12033"/>
                  <a:pt x="15288" y="11990"/>
                  <a:pt x="15177" y="11990"/>
                </a:cubicBezTo>
                <a:cubicBezTo>
                  <a:pt x="15065" y="11990"/>
                  <a:pt x="14954" y="12033"/>
                  <a:pt x="14869" y="12118"/>
                </a:cubicBezTo>
                <a:lnTo>
                  <a:pt x="14506" y="12480"/>
                </a:lnTo>
                <a:lnTo>
                  <a:pt x="13350" y="11324"/>
                </a:lnTo>
                <a:cubicBezTo>
                  <a:pt x="14987" y="8869"/>
                  <a:pt x="14980" y="5669"/>
                  <a:pt x="13330" y="3221"/>
                </a:cubicBezTo>
                <a:lnTo>
                  <a:pt x="13963" y="2588"/>
                </a:lnTo>
                <a:lnTo>
                  <a:pt x="16860" y="5485"/>
                </a:lnTo>
                <a:cubicBezTo>
                  <a:pt x="16944" y="5568"/>
                  <a:pt x="17054" y="5610"/>
                  <a:pt x="17165" y="5610"/>
                </a:cubicBezTo>
                <a:cubicBezTo>
                  <a:pt x="17276" y="5610"/>
                  <a:pt x="17388" y="5568"/>
                  <a:pt x="17473" y="5485"/>
                </a:cubicBezTo>
                <a:lnTo>
                  <a:pt x="21415" y="1543"/>
                </a:lnTo>
                <a:lnTo>
                  <a:pt x="21415" y="3201"/>
                </a:lnTo>
                <a:cubicBezTo>
                  <a:pt x="21415" y="3441"/>
                  <a:pt x="21610" y="3636"/>
                  <a:pt x="21850" y="3636"/>
                </a:cubicBezTo>
                <a:cubicBezTo>
                  <a:pt x="22090" y="3636"/>
                  <a:pt x="22285" y="3441"/>
                  <a:pt x="22285" y="3201"/>
                </a:cubicBezTo>
                <a:lnTo>
                  <a:pt x="22285" y="436"/>
                </a:lnTo>
                <a:cubicBezTo>
                  <a:pt x="22285" y="192"/>
                  <a:pt x="22090" y="1"/>
                  <a:pt x="21850" y="1"/>
                </a:cubicBezTo>
                <a:lnTo>
                  <a:pt x="19085" y="1"/>
                </a:lnTo>
                <a:cubicBezTo>
                  <a:pt x="18845" y="1"/>
                  <a:pt x="18650" y="192"/>
                  <a:pt x="18650" y="436"/>
                </a:cubicBezTo>
                <a:cubicBezTo>
                  <a:pt x="18650" y="676"/>
                  <a:pt x="18845" y="871"/>
                  <a:pt x="19085" y="871"/>
                </a:cubicBezTo>
                <a:lnTo>
                  <a:pt x="20854" y="871"/>
                </a:lnTo>
                <a:lnTo>
                  <a:pt x="17167" y="4559"/>
                </a:lnTo>
                <a:lnTo>
                  <a:pt x="14273" y="1665"/>
                </a:lnTo>
                <a:cubicBezTo>
                  <a:pt x="14188" y="1580"/>
                  <a:pt x="14076" y="1537"/>
                  <a:pt x="13965" y="1537"/>
                </a:cubicBezTo>
                <a:cubicBezTo>
                  <a:pt x="13854" y="1537"/>
                  <a:pt x="13742" y="1580"/>
                  <a:pt x="13657" y="1665"/>
                </a:cubicBezTo>
                <a:lnTo>
                  <a:pt x="12797" y="2525"/>
                </a:lnTo>
                <a:cubicBezTo>
                  <a:pt x="11417" y="923"/>
                  <a:pt x="9413" y="1"/>
                  <a:pt x="7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logo of a graph&#10;&#10;Description automatically generated">
            <a:extLst>
              <a:ext uri="{FF2B5EF4-FFF2-40B4-BE49-F238E27FC236}">
                <a16:creationId xmlns:a16="http://schemas.microsoft.com/office/drawing/2014/main" id="{8FA095E3-F431-5365-3D46-F857B27473D7}"/>
              </a:ext>
            </a:extLst>
          </p:cNvPr>
          <p:cNvPicPr>
            <a:picLocks noChangeAspect="1"/>
          </p:cNvPicPr>
          <p:nvPr/>
        </p:nvPicPr>
        <p:blipFill>
          <a:blip r:embed="rId4"/>
          <a:stretch>
            <a:fillRect/>
          </a:stretch>
        </p:blipFill>
        <p:spPr>
          <a:xfrm>
            <a:off x="6631420" y="2938119"/>
            <a:ext cx="491133" cy="564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 name="圖片 28" descr="一張含有 文字, 電子產品, 螢幕擷取畫面, 字型 的圖片&#10;&#10;自動產生的描述">
            <a:extLst>
              <a:ext uri="{FF2B5EF4-FFF2-40B4-BE49-F238E27FC236}">
                <a16:creationId xmlns:a16="http://schemas.microsoft.com/office/drawing/2014/main" id="{F31A0F9B-6D1A-EAC7-9E52-123568F9C228}"/>
              </a:ext>
            </a:extLst>
          </p:cNvPr>
          <p:cNvPicPr>
            <a:picLocks noChangeAspect="1"/>
          </p:cNvPicPr>
          <p:nvPr/>
        </p:nvPicPr>
        <p:blipFill rotWithShape="1">
          <a:blip r:embed="rId5"/>
          <a:srcRect l="-785" t="3867" r="871" b="18303"/>
          <a:stretch/>
        </p:blipFill>
        <p:spPr>
          <a:xfrm>
            <a:off x="125967" y="1891230"/>
            <a:ext cx="1999932" cy="3043401"/>
          </a:xfrm>
          <a:prstGeom prst="rect">
            <a:avLst/>
          </a:prstGeom>
        </p:spPr>
      </p:pic>
      <p:pic>
        <p:nvPicPr>
          <p:cNvPr id="31" name="圖片 30" descr="一張含有 文字, 螢幕擷取畫面, 字型, 軟體 的圖片&#10;&#10;自動產生的描述">
            <a:extLst>
              <a:ext uri="{FF2B5EF4-FFF2-40B4-BE49-F238E27FC236}">
                <a16:creationId xmlns:a16="http://schemas.microsoft.com/office/drawing/2014/main" id="{1AF58EDF-E3B7-3577-09EC-49D389B17D39}"/>
              </a:ext>
            </a:extLst>
          </p:cNvPr>
          <p:cNvPicPr>
            <a:picLocks noChangeAspect="1"/>
          </p:cNvPicPr>
          <p:nvPr/>
        </p:nvPicPr>
        <p:blipFill rotWithShape="1">
          <a:blip r:embed="rId6"/>
          <a:srcRect t="3252" r="230" b="36723"/>
          <a:stretch/>
        </p:blipFill>
        <p:spPr>
          <a:xfrm>
            <a:off x="2180862" y="195785"/>
            <a:ext cx="1885791" cy="2254265"/>
          </a:xfrm>
          <a:prstGeom prst="rect">
            <a:avLst/>
          </a:prstGeom>
        </p:spPr>
      </p:pic>
    </p:spTree>
    <p:extLst>
      <p:ext uri="{BB962C8B-B14F-4D97-AF65-F5344CB8AC3E}">
        <p14:creationId xmlns:p14="http://schemas.microsoft.com/office/powerpoint/2010/main" val="400403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anim calcmode="lin" valueType="num">
                                      <p:cBhvr additive="base">
                                        <p:cTn id="7" dur="500" fill="hold"/>
                                        <p:tgtEl>
                                          <p:spTgt spid="66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6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80"/>
                                        </p:tgtEl>
                                        <p:attrNameLst>
                                          <p:attrName>style.visibility</p:attrName>
                                        </p:attrNameLst>
                                      </p:cBhvr>
                                      <p:to>
                                        <p:strVal val="visible"/>
                                      </p:to>
                                    </p:set>
                                    <p:anim calcmode="lin" valueType="num">
                                      <p:cBhvr additive="base">
                                        <p:cTn id="15" dur="500" fill="hold"/>
                                        <p:tgtEl>
                                          <p:spTgt spid="680"/>
                                        </p:tgtEl>
                                        <p:attrNameLst>
                                          <p:attrName>ppt_x</p:attrName>
                                        </p:attrNameLst>
                                      </p:cBhvr>
                                      <p:tavLst>
                                        <p:tav tm="0">
                                          <p:val>
                                            <p:strVal val="0-#ppt_w/2"/>
                                          </p:val>
                                        </p:tav>
                                        <p:tav tm="100000">
                                          <p:val>
                                            <p:strVal val="#ppt_x"/>
                                          </p:val>
                                        </p:tav>
                                      </p:tavLst>
                                    </p:anim>
                                    <p:anim calcmode="lin" valueType="num">
                                      <p:cBhvr additive="base">
                                        <p:cTn id="16" dur="500" fill="hold"/>
                                        <p:tgtEl>
                                          <p:spTgt spid="68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67">
                                            <p:txEl>
                                              <p:pRg st="0" end="0"/>
                                            </p:txEl>
                                          </p:spTgt>
                                        </p:tgtEl>
                                        <p:attrNameLst>
                                          <p:attrName>style.visibility</p:attrName>
                                        </p:attrNameLst>
                                      </p:cBhvr>
                                      <p:to>
                                        <p:strVal val="visible"/>
                                      </p:to>
                                    </p:set>
                                    <p:anim calcmode="lin" valueType="num">
                                      <p:cBhvr additive="base">
                                        <p:cTn id="19" dur="500" fill="hold"/>
                                        <p:tgtEl>
                                          <p:spTgt spid="66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67">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1"/>
                                        </p:tgtEl>
                                      </p:cBhvr>
                                    </p:animEffect>
                                    <p:set>
                                      <p:cBhvr>
                                        <p:cTn id="29" dur="1" fill="hold">
                                          <p:stCondLst>
                                            <p:cond delay="499"/>
                                          </p:stCondLst>
                                        </p:cTn>
                                        <p:tgtEl>
                                          <p:spTgt spid="31"/>
                                        </p:tgtEl>
                                        <p:attrNameLst>
                                          <p:attrName>style.visibility</p:attrName>
                                        </p:attrNameLst>
                                      </p:cBhvr>
                                      <p:to>
                                        <p:strVal val="hidden"/>
                                      </p:to>
                                    </p:set>
                                  </p:childTnLst>
                                </p:cTn>
                              </p:par>
                              <p:par>
                                <p:cTn id="30" presetID="2" presetClass="entr" presetSubtype="8" fill="hold" grpId="0" nodeType="withEffect">
                                  <p:stCondLst>
                                    <p:cond delay="0"/>
                                  </p:stCondLst>
                                  <p:childTnLst>
                                    <p:set>
                                      <p:cBhvr>
                                        <p:cTn id="31" dur="1" fill="hold">
                                          <p:stCondLst>
                                            <p:cond delay="0"/>
                                          </p:stCondLst>
                                        </p:cTn>
                                        <p:tgtEl>
                                          <p:spTgt spid="673">
                                            <p:txEl>
                                              <p:pRg st="0" end="0"/>
                                            </p:txEl>
                                          </p:spTgt>
                                        </p:tgtEl>
                                        <p:attrNameLst>
                                          <p:attrName>style.visibility</p:attrName>
                                        </p:attrNameLst>
                                      </p:cBhvr>
                                      <p:to>
                                        <p:strVal val="visible"/>
                                      </p:to>
                                    </p:set>
                                    <p:anim calcmode="lin" valueType="num">
                                      <p:cBhvr additive="base">
                                        <p:cTn id="32" dur="500" fill="hold"/>
                                        <p:tgtEl>
                                          <p:spTgt spid="673">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673">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0-#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674">
                                            <p:txEl>
                                              <p:pRg st="0" end="0"/>
                                            </p:txEl>
                                          </p:spTgt>
                                        </p:tgtEl>
                                        <p:attrNameLst>
                                          <p:attrName>style.visibility</p:attrName>
                                        </p:attrNameLst>
                                      </p:cBhvr>
                                      <p:to>
                                        <p:strVal val="visible"/>
                                      </p:to>
                                    </p:set>
                                    <p:anim calcmode="lin" valueType="num">
                                      <p:cBhvr additive="base">
                                        <p:cTn id="40" dur="500" fill="hold"/>
                                        <p:tgtEl>
                                          <p:spTgt spid="674">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674">
                                            <p:txEl>
                                              <p:pRg st="0" end="0"/>
                                            </p:txEl>
                                          </p:spTgt>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0-#ppt_w/2"/>
                                          </p:val>
                                        </p:tav>
                                        <p:tav tm="100000">
                                          <p:val>
                                            <p:strVal val="#ppt_x"/>
                                          </p:val>
                                        </p:tav>
                                      </p:tavLst>
                                    </p:anim>
                                    <p:anim calcmode="lin" valueType="num">
                                      <p:cBhvr additive="base">
                                        <p:cTn id="45" dur="500" fill="hold"/>
                                        <p:tgtEl>
                                          <p:spTgt spid="3"/>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build="p"/>
      <p:bldP spid="667" grpId="0" build="p"/>
      <p:bldP spid="673" grpId="0" build="p"/>
      <p:bldP spid="674" grpId="0" build="p"/>
      <p:bldP spid="680" grpId="0" animBg="1"/>
      <p:bldP spid="20"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9"/>
          <p:cNvSpPr txBox="1">
            <a:spLocks noGrp="1"/>
          </p:cNvSpPr>
          <p:nvPr>
            <p:ph type="title"/>
          </p:nvPr>
        </p:nvSpPr>
        <p:spPr>
          <a:xfrm>
            <a:off x="4454300" y="961363"/>
            <a:ext cx="1663200" cy="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0</a:t>
            </a:r>
            <a:r>
              <a:rPr lang="en-GB"/>
              <a:t>4</a:t>
            </a:r>
            <a:endParaRPr b="1"/>
          </a:p>
        </p:txBody>
      </p:sp>
      <p:sp>
        <p:nvSpPr>
          <p:cNvPr id="523" name="Google Shape;523;p69"/>
          <p:cNvSpPr txBox="1">
            <a:spLocks noGrp="1"/>
          </p:cNvSpPr>
          <p:nvPr>
            <p:ph type="title" idx="2"/>
          </p:nvPr>
        </p:nvSpPr>
        <p:spPr>
          <a:xfrm>
            <a:off x="4454300" y="1954962"/>
            <a:ext cx="4321500" cy="12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a:t>Development details</a:t>
            </a:r>
            <a:r>
              <a:rPr lang="en" sz="4400"/>
              <a:t> </a:t>
            </a:r>
            <a:endParaRPr sz="4400"/>
          </a:p>
        </p:txBody>
      </p:sp>
      <p:sp>
        <p:nvSpPr>
          <p:cNvPr id="524" name="Google Shape;524;p69"/>
          <p:cNvSpPr txBox="1">
            <a:spLocks noGrp="1"/>
          </p:cNvSpPr>
          <p:nvPr>
            <p:ph type="subTitle" idx="1"/>
          </p:nvPr>
        </p:nvSpPr>
        <p:spPr>
          <a:xfrm>
            <a:off x="4454300" y="3158539"/>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HK"/>
              <a:t>A</a:t>
            </a:r>
            <a:r>
              <a:rPr lang="en" altLang="zh-HK"/>
              <a:t>rchitecture &amp; concpets</a:t>
            </a:r>
            <a:endParaRPr/>
          </a:p>
        </p:txBody>
      </p:sp>
    </p:spTree>
    <p:extLst>
      <p:ext uri="{BB962C8B-B14F-4D97-AF65-F5344CB8AC3E}">
        <p14:creationId xmlns:p14="http://schemas.microsoft.com/office/powerpoint/2010/main" val="257486280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22"/>
                                        </p:tgtEl>
                                        <p:attrNameLst>
                                          <p:attrName>style.visibility</p:attrName>
                                        </p:attrNameLst>
                                      </p:cBhvr>
                                      <p:to>
                                        <p:strVal val="visible"/>
                                      </p:to>
                                    </p:set>
                                    <p:anim calcmode="lin" valueType="num">
                                      <p:cBhvr additive="base">
                                        <p:cTn id="7" dur="1000"/>
                                        <p:tgtEl>
                                          <p:spTgt spid="52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 calcmode="lin" valueType="num">
                                      <p:cBhvr additive="base">
                                        <p:cTn id="10" dur="1000"/>
                                        <p:tgtEl>
                                          <p:spTgt spid="52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8157" y="315813"/>
            <a:ext cx="3417751" cy="713415"/>
          </a:xfrm>
          <a:prstGeom prst="rect">
            <a:avLst/>
          </a:prstGeom>
        </p:spPr>
        <p:txBody>
          <a:bodyPr spcFirstLastPara="1" wrap="square" lIns="91425" tIns="91425" rIns="91425" bIns="91425" anchor="t" anchorCtr="0">
            <a:noAutofit/>
          </a:bodyPr>
          <a:lstStyle/>
          <a:p>
            <a:r>
              <a:rPr lang="en-US"/>
              <a:t>Activity diagram</a:t>
            </a:r>
          </a:p>
        </p:txBody>
      </p:sp>
      <p:sp>
        <p:nvSpPr>
          <p:cNvPr id="7" name="Rectangle: Rounded Corners 6">
            <a:extLst>
              <a:ext uri="{FF2B5EF4-FFF2-40B4-BE49-F238E27FC236}">
                <a16:creationId xmlns:a16="http://schemas.microsoft.com/office/drawing/2014/main" id="{B9582F0F-32E0-4A6E-4AAF-98C75D7305E1}"/>
              </a:ext>
            </a:extLst>
          </p:cNvPr>
          <p:cNvSpPr/>
          <p:nvPr/>
        </p:nvSpPr>
        <p:spPr>
          <a:xfrm>
            <a:off x="687638" y="2331814"/>
            <a:ext cx="3129125" cy="9465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Show candlestick chart and 'Start trend matching and analytics' </a:t>
            </a:r>
            <a:r>
              <a:rPr lang="en-GB" sz="700" err="1">
                <a:cs typeface="Arial"/>
              </a:rPr>
              <a:t>btn</a:t>
            </a:r>
          </a:p>
        </p:txBody>
      </p:sp>
      <p:sp>
        <p:nvSpPr>
          <p:cNvPr id="9" name="Flowchart: Decision 8">
            <a:extLst>
              <a:ext uri="{FF2B5EF4-FFF2-40B4-BE49-F238E27FC236}">
                <a16:creationId xmlns:a16="http://schemas.microsoft.com/office/drawing/2014/main" id="{C329C1DC-A8CB-21FD-4E7A-87C6E5F7162E}"/>
              </a:ext>
            </a:extLst>
          </p:cNvPr>
          <p:cNvSpPr/>
          <p:nvPr/>
        </p:nvSpPr>
        <p:spPr>
          <a:xfrm>
            <a:off x="1912357" y="2537498"/>
            <a:ext cx="521208" cy="498348"/>
          </a:xfrm>
          <a:prstGeom prst="flowChartDecision">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800">
              <a:cs typeface="Arial"/>
            </a:endParaRPr>
          </a:p>
        </p:txBody>
      </p:sp>
      <p:sp>
        <p:nvSpPr>
          <p:cNvPr id="15" name="Rectangle: Rounded Corners 14">
            <a:extLst>
              <a:ext uri="{FF2B5EF4-FFF2-40B4-BE49-F238E27FC236}">
                <a16:creationId xmlns:a16="http://schemas.microsoft.com/office/drawing/2014/main" id="{05E230E1-265B-1045-6932-EABB2A9AFE89}"/>
              </a:ext>
            </a:extLst>
          </p:cNvPr>
          <p:cNvSpPr/>
          <p:nvPr/>
        </p:nvSpPr>
        <p:spPr>
          <a:xfrm>
            <a:off x="679229" y="3155685"/>
            <a:ext cx="1738266" cy="7339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Trend matching and analytics begins</a:t>
            </a:r>
            <a:endParaRPr lang="en-US"/>
          </a:p>
        </p:txBody>
      </p:sp>
      <p:sp>
        <p:nvSpPr>
          <p:cNvPr id="21" name="TextBox 20">
            <a:extLst>
              <a:ext uri="{FF2B5EF4-FFF2-40B4-BE49-F238E27FC236}">
                <a16:creationId xmlns:a16="http://schemas.microsoft.com/office/drawing/2014/main" id="{9CB27E02-FE13-B256-C6C1-128B1D86DBFD}"/>
              </a:ext>
            </a:extLst>
          </p:cNvPr>
          <p:cNvSpPr txBox="1"/>
          <p:nvPr/>
        </p:nvSpPr>
        <p:spPr>
          <a:xfrm>
            <a:off x="2350097" y="2775656"/>
            <a:ext cx="544363" cy="200055"/>
          </a:xfrm>
          <a:prstGeom prst="rect">
            <a:avLst/>
          </a:prstGeom>
          <a:noFill/>
        </p:spPr>
        <p:txBody>
          <a:bodyPr wrap="square" lIns="91440" tIns="45720" rIns="91440" bIns="45720" rtlCol="0" anchor="t">
            <a:spAutoFit/>
          </a:bodyPr>
          <a:lstStyle/>
          <a:p>
            <a:r>
              <a:rPr lang="en-US" sz="700">
                <a:solidFill>
                  <a:srgbClr val="FF0000"/>
                </a:solidFill>
              </a:rPr>
              <a:t>Yes</a:t>
            </a:r>
          </a:p>
        </p:txBody>
      </p:sp>
      <p:sp>
        <p:nvSpPr>
          <p:cNvPr id="32" name="Rectangle: Rounded Corners 31">
            <a:extLst>
              <a:ext uri="{FF2B5EF4-FFF2-40B4-BE49-F238E27FC236}">
                <a16:creationId xmlns:a16="http://schemas.microsoft.com/office/drawing/2014/main" id="{715496BF-E23D-FB48-77E8-171F5F0A80C7}"/>
              </a:ext>
            </a:extLst>
          </p:cNvPr>
          <p:cNvSpPr/>
          <p:nvPr/>
        </p:nvSpPr>
        <p:spPr>
          <a:xfrm>
            <a:off x="681922" y="4256871"/>
            <a:ext cx="3121012" cy="981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POST them to Compute Engine to specific Cloud Function for analytics</a:t>
            </a:r>
          </a:p>
        </p:txBody>
      </p:sp>
      <p:sp>
        <p:nvSpPr>
          <p:cNvPr id="34" name="Rectangle: Rounded Corners 33">
            <a:extLst>
              <a:ext uri="{FF2B5EF4-FFF2-40B4-BE49-F238E27FC236}">
                <a16:creationId xmlns:a16="http://schemas.microsoft.com/office/drawing/2014/main" id="{98101313-41B1-2B1A-D584-AFD06C48FA31}"/>
              </a:ext>
            </a:extLst>
          </p:cNvPr>
          <p:cNvSpPr/>
          <p:nvPr/>
        </p:nvSpPr>
        <p:spPr>
          <a:xfrm>
            <a:off x="674191" y="4486618"/>
            <a:ext cx="3134015" cy="30782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dirty="0">
                <a:ea typeface="+mn-lt"/>
                <a:cs typeface="+mn-lt"/>
              </a:rPr>
              <a:t>Receive 'application/</a:t>
            </a:r>
            <a:r>
              <a:rPr lang="en-GB" sz="700" dirty="0" err="1">
                <a:ea typeface="+mn-lt"/>
                <a:cs typeface="+mn-lt"/>
              </a:rPr>
              <a:t>json</a:t>
            </a:r>
            <a:r>
              <a:rPr lang="en-GB" sz="700" dirty="0">
                <a:ea typeface="+mn-lt"/>
                <a:cs typeface="+mn-lt"/>
              </a:rPr>
              <a:t>' response, then temporarily store it in RAM, save it in ROM via shared </a:t>
            </a:r>
            <a:r>
              <a:rPr lang="en-GB" sz="700" dirty="0" err="1">
                <a:ea typeface="+mn-lt"/>
                <a:cs typeface="+mn-lt"/>
              </a:rPr>
              <a:t>prefs</a:t>
            </a:r>
            <a:r>
              <a:rPr lang="en-GB" sz="700" dirty="0">
                <a:ea typeface="+mn-lt"/>
                <a:cs typeface="+mn-lt"/>
              </a:rPr>
              <a:t>, parse it, convert the base64 binary to PNG, plot them</a:t>
            </a:r>
            <a:endParaRPr lang="en-US" sz="1050" dirty="0"/>
          </a:p>
        </p:txBody>
      </p:sp>
      <p:sp>
        <p:nvSpPr>
          <p:cNvPr id="54" name="Rectangle: Rounded Corners 53">
            <a:extLst>
              <a:ext uri="{FF2B5EF4-FFF2-40B4-BE49-F238E27FC236}">
                <a16:creationId xmlns:a16="http://schemas.microsoft.com/office/drawing/2014/main" id="{78BA09F7-A8A6-AA8C-F710-F1F06C72679E}"/>
              </a:ext>
            </a:extLst>
          </p:cNvPr>
          <p:cNvSpPr/>
          <p:nvPr/>
        </p:nvSpPr>
        <p:spPr>
          <a:xfrm>
            <a:off x="4691576" y="3681662"/>
            <a:ext cx="3137534" cy="20891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Receive 'text/plain' response, then temporarily store it in RAM, save it in ROM via shared </a:t>
            </a:r>
            <a:r>
              <a:rPr lang="en-GB" sz="700" err="1">
                <a:cs typeface="Arial"/>
              </a:rPr>
              <a:t>prefs</a:t>
            </a:r>
            <a:r>
              <a:rPr lang="en-GB" sz="700">
                <a:cs typeface="Arial"/>
              </a:rPr>
              <a:t>, and show the </a:t>
            </a:r>
            <a:r>
              <a:rPr lang="en-GB" sz="700" err="1">
                <a:cs typeface="Arial"/>
              </a:rPr>
              <a:t>msg</a:t>
            </a:r>
            <a:endParaRPr lang="en-US" sz="700" err="1">
              <a:cs typeface="Arial"/>
            </a:endParaRPr>
          </a:p>
        </p:txBody>
      </p:sp>
      <p:sp>
        <p:nvSpPr>
          <p:cNvPr id="56" name="Rectangle: Rounded Corners 55">
            <a:extLst>
              <a:ext uri="{FF2B5EF4-FFF2-40B4-BE49-F238E27FC236}">
                <a16:creationId xmlns:a16="http://schemas.microsoft.com/office/drawing/2014/main" id="{505E6AF4-C1EA-CECA-F2B6-AC3CB5E12E6A}"/>
              </a:ext>
            </a:extLst>
          </p:cNvPr>
          <p:cNvSpPr/>
          <p:nvPr/>
        </p:nvSpPr>
        <p:spPr>
          <a:xfrm>
            <a:off x="4673352" y="2164966"/>
            <a:ext cx="3142614" cy="9588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Start searching on the search page</a:t>
            </a:r>
            <a:endParaRPr lang="en-US"/>
          </a:p>
        </p:txBody>
      </p:sp>
      <p:sp>
        <p:nvSpPr>
          <p:cNvPr id="58" name="Flowchart: Decision 57">
            <a:extLst>
              <a:ext uri="{FF2B5EF4-FFF2-40B4-BE49-F238E27FC236}">
                <a16:creationId xmlns:a16="http://schemas.microsoft.com/office/drawing/2014/main" id="{1ED69B68-A14B-F006-5776-B32A9D5B6045}"/>
              </a:ext>
            </a:extLst>
          </p:cNvPr>
          <p:cNvSpPr/>
          <p:nvPr/>
        </p:nvSpPr>
        <p:spPr>
          <a:xfrm>
            <a:off x="3982610" y="2538028"/>
            <a:ext cx="521208" cy="498348"/>
          </a:xfrm>
          <a:prstGeom prst="flowChartDecision">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800">
              <a:cs typeface="Arial"/>
            </a:endParaRPr>
          </a:p>
        </p:txBody>
      </p:sp>
      <p:sp>
        <p:nvSpPr>
          <p:cNvPr id="5315" name="Rectangle: Rounded Corners 5314">
            <a:extLst>
              <a:ext uri="{FF2B5EF4-FFF2-40B4-BE49-F238E27FC236}">
                <a16:creationId xmlns:a16="http://schemas.microsoft.com/office/drawing/2014/main" id="{3544109A-3F95-6E20-CA5C-A3BD3F1D8A9B}"/>
              </a:ext>
            </a:extLst>
          </p:cNvPr>
          <p:cNvSpPr/>
          <p:nvPr/>
        </p:nvSpPr>
        <p:spPr>
          <a:xfrm>
            <a:off x="688910" y="1376572"/>
            <a:ext cx="3126254" cy="8820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Fetch stock data 'text/csv' from Yahoo finance</a:t>
            </a:r>
          </a:p>
        </p:txBody>
      </p:sp>
      <p:sp>
        <p:nvSpPr>
          <p:cNvPr id="11" name="TextBox 10">
            <a:extLst>
              <a:ext uri="{FF2B5EF4-FFF2-40B4-BE49-F238E27FC236}">
                <a16:creationId xmlns:a16="http://schemas.microsoft.com/office/drawing/2014/main" id="{B254D51C-033F-E0E9-FBBF-1296CC3CF7EC}"/>
              </a:ext>
            </a:extLst>
          </p:cNvPr>
          <p:cNvSpPr txBox="1"/>
          <p:nvPr/>
        </p:nvSpPr>
        <p:spPr>
          <a:xfrm>
            <a:off x="1973945" y="2606328"/>
            <a:ext cx="443592"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
                <a:solidFill>
                  <a:schemeClr val="bg1"/>
                </a:solidFill>
              </a:rPr>
              <a:t>Click/ Always show</a:t>
            </a:r>
            <a:endParaRPr lang="en-US" sz="600">
              <a:solidFill>
                <a:schemeClr val="bg1"/>
              </a:solidFill>
            </a:endParaRPr>
          </a:p>
        </p:txBody>
      </p:sp>
      <p:cxnSp>
        <p:nvCxnSpPr>
          <p:cNvPr id="18" name="Straight Arrow Connector 17">
            <a:extLst>
              <a:ext uri="{FF2B5EF4-FFF2-40B4-BE49-F238E27FC236}">
                <a16:creationId xmlns:a16="http://schemas.microsoft.com/office/drawing/2014/main" id="{B73E44EF-6C0B-680D-C82C-5B428DD5EA18}"/>
              </a:ext>
            </a:extLst>
          </p:cNvPr>
          <p:cNvCxnSpPr/>
          <p:nvPr/>
        </p:nvCxnSpPr>
        <p:spPr>
          <a:xfrm flipH="1">
            <a:off x="2171823" y="1993836"/>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4320020-3DFD-8738-9714-521211E6C4AD}"/>
              </a:ext>
            </a:extLst>
          </p:cNvPr>
          <p:cNvCxnSpPr>
            <a:cxnSpLocks/>
          </p:cNvCxnSpPr>
          <p:nvPr/>
        </p:nvCxnSpPr>
        <p:spPr>
          <a:xfrm>
            <a:off x="544092" y="1178417"/>
            <a:ext cx="154607" cy="1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B6AF19A-880C-8166-1837-11016F53514D}"/>
              </a:ext>
            </a:extLst>
          </p:cNvPr>
          <p:cNvCxnSpPr>
            <a:cxnSpLocks/>
          </p:cNvCxnSpPr>
          <p:nvPr/>
        </p:nvCxnSpPr>
        <p:spPr>
          <a:xfrm flipH="1">
            <a:off x="2167051" y="3932651"/>
            <a:ext cx="2870" cy="321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C7075F1-C31F-2158-52F1-A04896D7EBE1}"/>
              </a:ext>
            </a:extLst>
          </p:cNvPr>
          <p:cNvCxnSpPr>
            <a:cxnSpLocks/>
          </p:cNvCxnSpPr>
          <p:nvPr/>
        </p:nvCxnSpPr>
        <p:spPr>
          <a:xfrm flipH="1" flipV="1">
            <a:off x="4020761" y="2817714"/>
            <a:ext cx="7837" cy="1935906"/>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B300358-4027-3943-69F1-EE3C0FD2FB90}"/>
              </a:ext>
            </a:extLst>
          </p:cNvPr>
          <p:cNvSpPr/>
          <p:nvPr/>
        </p:nvSpPr>
        <p:spPr>
          <a:xfrm>
            <a:off x="4694011" y="4682527"/>
            <a:ext cx="3137563" cy="9925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Start chatting on the News AI page</a:t>
            </a:r>
          </a:p>
        </p:txBody>
      </p:sp>
      <p:sp>
        <p:nvSpPr>
          <p:cNvPr id="44" name="TextBox 43">
            <a:extLst>
              <a:ext uri="{FF2B5EF4-FFF2-40B4-BE49-F238E27FC236}">
                <a16:creationId xmlns:a16="http://schemas.microsoft.com/office/drawing/2014/main" id="{15693057-8B2A-E5DF-9263-BCB228DBF14E}"/>
              </a:ext>
            </a:extLst>
          </p:cNvPr>
          <p:cNvSpPr txBox="1"/>
          <p:nvPr/>
        </p:nvSpPr>
        <p:spPr>
          <a:xfrm>
            <a:off x="4049614" y="2697000"/>
            <a:ext cx="395173" cy="19038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
                <a:solidFill>
                  <a:schemeClr val="bg1"/>
                </a:solidFill>
              </a:rPr>
              <a:t>Go to</a:t>
            </a:r>
            <a:endParaRPr lang="en-US"/>
          </a:p>
        </p:txBody>
      </p:sp>
      <p:sp>
        <p:nvSpPr>
          <p:cNvPr id="3" name="Oval 2">
            <a:extLst>
              <a:ext uri="{FF2B5EF4-FFF2-40B4-BE49-F238E27FC236}">
                <a16:creationId xmlns:a16="http://schemas.microsoft.com/office/drawing/2014/main" id="{C44CE0AF-5DE3-EF50-7B59-004F7BF514E4}"/>
              </a:ext>
            </a:extLst>
          </p:cNvPr>
          <p:cNvSpPr/>
          <p:nvPr/>
        </p:nvSpPr>
        <p:spPr>
          <a:xfrm>
            <a:off x="388970" y="1098770"/>
            <a:ext cx="162972" cy="160624"/>
          </a:xfrm>
          <a:prstGeom prst="ellipse">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77C98924-28A2-B42C-85E7-64CFE55A0F9A}"/>
              </a:ext>
            </a:extLst>
          </p:cNvPr>
          <p:cNvSpPr/>
          <p:nvPr/>
        </p:nvSpPr>
        <p:spPr>
          <a:xfrm>
            <a:off x="687637" y="2125964"/>
            <a:ext cx="3129125" cy="838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Convert CSV to List&lt;</a:t>
            </a:r>
            <a:r>
              <a:rPr lang="en-GB" sz="700" err="1">
                <a:cs typeface="Arial"/>
              </a:rPr>
              <a:t>CandleData</a:t>
            </a:r>
            <a:r>
              <a:rPr lang="en-GB" sz="700">
                <a:cs typeface="Arial"/>
              </a:rPr>
              <a:t>&gt;</a:t>
            </a:r>
            <a:endParaRPr lang="en-US"/>
          </a:p>
        </p:txBody>
      </p:sp>
      <p:sp>
        <p:nvSpPr>
          <p:cNvPr id="5314" name="Rectangle: Rounded Corners 5313">
            <a:extLst>
              <a:ext uri="{FF2B5EF4-FFF2-40B4-BE49-F238E27FC236}">
                <a16:creationId xmlns:a16="http://schemas.microsoft.com/office/drawing/2014/main" id="{BF0A304D-F0EA-D98B-A07E-353402015DFE}"/>
              </a:ext>
            </a:extLst>
          </p:cNvPr>
          <p:cNvSpPr/>
          <p:nvPr/>
        </p:nvSpPr>
        <p:spPr>
          <a:xfrm>
            <a:off x="687637" y="1140052"/>
            <a:ext cx="3129125" cy="838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The app started and displayed a splash screen</a:t>
            </a:r>
          </a:p>
        </p:txBody>
      </p:sp>
      <p:cxnSp>
        <p:nvCxnSpPr>
          <p:cNvPr id="5320" name="Straight Arrow Connector 5319">
            <a:extLst>
              <a:ext uri="{FF2B5EF4-FFF2-40B4-BE49-F238E27FC236}">
                <a16:creationId xmlns:a16="http://schemas.microsoft.com/office/drawing/2014/main" id="{1D6BA11F-B3AB-3E27-7F30-00FB37BF71B4}"/>
              </a:ext>
            </a:extLst>
          </p:cNvPr>
          <p:cNvCxnSpPr>
            <a:cxnSpLocks/>
          </p:cNvCxnSpPr>
          <p:nvPr/>
        </p:nvCxnSpPr>
        <p:spPr>
          <a:xfrm flipH="1">
            <a:off x="2177514" y="1218588"/>
            <a:ext cx="2234" cy="159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2" name="Straight Arrow Connector 5321">
            <a:extLst>
              <a:ext uri="{FF2B5EF4-FFF2-40B4-BE49-F238E27FC236}">
                <a16:creationId xmlns:a16="http://schemas.microsoft.com/office/drawing/2014/main" id="{E75B4128-51BB-CCCA-96E3-EE47A12281BD}"/>
              </a:ext>
            </a:extLst>
          </p:cNvPr>
          <p:cNvCxnSpPr>
            <a:cxnSpLocks/>
          </p:cNvCxnSpPr>
          <p:nvPr/>
        </p:nvCxnSpPr>
        <p:spPr>
          <a:xfrm flipH="1">
            <a:off x="2171821" y="2196016"/>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17CBBF4-D3FD-0984-4847-21B080DD332C}"/>
              </a:ext>
            </a:extLst>
          </p:cNvPr>
          <p:cNvCxnSpPr>
            <a:cxnSpLocks/>
          </p:cNvCxnSpPr>
          <p:nvPr/>
        </p:nvCxnSpPr>
        <p:spPr>
          <a:xfrm flipH="1">
            <a:off x="2171821" y="2422460"/>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425E31-D6B6-7682-012D-D12BE655BD1E}"/>
              </a:ext>
            </a:extLst>
          </p:cNvPr>
          <p:cNvCxnSpPr>
            <a:cxnSpLocks/>
          </p:cNvCxnSpPr>
          <p:nvPr/>
        </p:nvCxnSpPr>
        <p:spPr>
          <a:xfrm flipH="1">
            <a:off x="2171821" y="3238067"/>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EAF09CF-6B86-92B7-351A-9819A7345E51}"/>
              </a:ext>
            </a:extLst>
          </p:cNvPr>
          <p:cNvSpPr/>
          <p:nvPr/>
        </p:nvSpPr>
        <p:spPr>
          <a:xfrm>
            <a:off x="676038" y="3367474"/>
            <a:ext cx="1743659" cy="8670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Return row numbers of matched trends</a:t>
            </a:r>
            <a:endParaRPr lang="en-US" sz="700">
              <a:cs typeface="Arial"/>
            </a:endParaRPr>
          </a:p>
        </p:txBody>
      </p:sp>
      <p:sp>
        <p:nvSpPr>
          <p:cNvPr id="22" name="Rectangle: Rounded Corners 21">
            <a:extLst>
              <a:ext uri="{FF2B5EF4-FFF2-40B4-BE49-F238E27FC236}">
                <a16:creationId xmlns:a16="http://schemas.microsoft.com/office/drawing/2014/main" id="{DB80A757-D32B-1D80-8AD7-CFFA7DBC122C}"/>
              </a:ext>
            </a:extLst>
          </p:cNvPr>
          <p:cNvSpPr/>
          <p:nvPr/>
        </p:nvSpPr>
        <p:spPr>
          <a:xfrm>
            <a:off x="673342" y="3574248"/>
            <a:ext cx="3123883" cy="8401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Show trend matching results on chart and tables</a:t>
            </a:r>
            <a:endParaRPr lang="en-US"/>
          </a:p>
        </p:txBody>
      </p:sp>
      <p:cxnSp>
        <p:nvCxnSpPr>
          <p:cNvPr id="23" name="Straight Arrow Connector 22">
            <a:extLst>
              <a:ext uri="{FF2B5EF4-FFF2-40B4-BE49-F238E27FC236}">
                <a16:creationId xmlns:a16="http://schemas.microsoft.com/office/drawing/2014/main" id="{6ECCC2BD-C40B-8D45-DBC3-7E6FAC7A8B67}"/>
              </a:ext>
            </a:extLst>
          </p:cNvPr>
          <p:cNvCxnSpPr>
            <a:cxnSpLocks/>
          </p:cNvCxnSpPr>
          <p:nvPr/>
        </p:nvCxnSpPr>
        <p:spPr>
          <a:xfrm flipH="1">
            <a:off x="2174693" y="3657359"/>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4771B8BB-DD3F-1E97-6BFA-F953F0325D80}"/>
              </a:ext>
            </a:extLst>
          </p:cNvPr>
          <p:cNvSpPr/>
          <p:nvPr/>
        </p:nvSpPr>
        <p:spPr>
          <a:xfrm>
            <a:off x="687636" y="1669944"/>
            <a:ext cx="3129125" cy="32453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dirty="0">
                <a:ea typeface="+mn-lt"/>
                <a:cs typeface="+mn-lt"/>
              </a:rPr>
              <a:t>GET request stock listings from Nasdaq, NYSE, and NYSE Amex</a:t>
            </a:r>
            <a:endParaRPr lang="en-GB" sz="700" dirty="0">
              <a:solidFill>
                <a:srgbClr val="000000"/>
              </a:solidFill>
              <a:ea typeface="+mn-lt"/>
              <a:cs typeface="+mn-lt"/>
            </a:endParaRPr>
          </a:p>
          <a:p>
            <a:pPr algn="ctr"/>
            <a:r>
              <a:rPr lang="en-GB" sz="700" dirty="0">
                <a:ea typeface="+mn-lt"/>
                <a:cs typeface="+mn-lt"/>
              </a:rPr>
              <a:t>URLs. Except the NYSE ETF listing going from Compute Engine to a specific Cloud Function and back from Cloud Storage. (application/</a:t>
            </a:r>
            <a:r>
              <a:rPr lang="en-GB" sz="700" dirty="0" err="1">
                <a:ea typeface="+mn-lt"/>
                <a:cs typeface="+mn-lt"/>
              </a:rPr>
              <a:t>json</a:t>
            </a:r>
            <a:r>
              <a:rPr lang="en-GB" sz="700" dirty="0">
                <a:ea typeface="+mn-lt"/>
                <a:cs typeface="+mn-lt"/>
              </a:rPr>
              <a:t>)</a:t>
            </a:r>
            <a:endParaRPr lang="en-GB" sz="700" dirty="0">
              <a:cs typeface="Arial"/>
            </a:endParaRPr>
          </a:p>
        </p:txBody>
      </p:sp>
      <p:sp>
        <p:nvSpPr>
          <p:cNvPr id="29" name="Rectangle: Rounded Corners 28">
            <a:extLst>
              <a:ext uri="{FF2B5EF4-FFF2-40B4-BE49-F238E27FC236}">
                <a16:creationId xmlns:a16="http://schemas.microsoft.com/office/drawing/2014/main" id="{099ABA08-E6B5-639D-26FE-111ACBDC54D5}"/>
              </a:ext>
            </a:extLst>
          </p:cNvPr>
          <p:cNvSpPr/>
          <p:nvPr/>
        </p:nvSpPr>
        <p:spPr>
          <a:xfrm>
            <a:off x="676215" y="3795382"/>
            <a:ext cx="3123883" cy="20176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ea typeface="+mn-lt"/>
                <a:cs typeface="+mn-lt"/>
              </a:rPr>
              <a:t>Return list of current last close prices with adjusted matched trend subsequent trends</a:t>
            </a:r>
            <a:endParaRPr lang="en-US" sz="700">
              <a:cs typeface="Arial"/>
            </a:endParaRPr>
          </a:p>
        </p:txBody>
      </p:sp>
      <p:sp>
        <p:nvSpPr>
          <p:cNvPr id="28" name="Rectangle: Rounded Corners 27">
            <a:extLst>
              <a:ext uri="{FF2B5EF4-FFF2-40B4-BE49-F238E27FC236}">
                <a16:creationId xmlns:a16="http://schemas.microsoft.com/office/drawing/2014/main" id="{F1977CD9-B542-CC57-859D-CAC29CE5026D}"/>
              </a:ext>
            </a:extLst>
          </p:cNvPr>
          <p:cNvSpPr/>
          <p:nvPr/>
        </p:nvSpPr>
        <p:spPr>
          <a:xfrm>
            <a:off x="4687060" y="3365994"/>
            <a:ext cx="3131820" cy="8858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Enable/disable dev mode</a:t>
            </a:r>
          </a:p>
        </p:txBody>
      </p:sp>
      <p:sp>
        <p:nvSpPr>
          <p:cNvPr id="30" name="Rectangle: Rounded Corners 29">
            <a:extLst>
              <a:ext uri="{FF2B5EF4-FFF2-40B4-BE49-F238E27FC236}">
                <a16:creationId xmlns:a16="http://schemas.microsoft.com/office/drawing/2014/main" id="{8D007A14-7B6F-A035-43E4-3E11D8AC2202}"/>
              </a:ext>
            </a:extLst>
          </p:cNvPr>
          <p:cNvSpPr/>
          <p:nvPr/>
        </p:nvSpPr>
        <p:spPr>
          <a:xfrm>
            <a:off x="4684921" y="2675857"/>
            <a:ext cx="3131820" cy="8858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Add to/ remove from watchlist</a:t>
            </a:r>
          </a:p>
        </p:txBody>
      </p:sp>
      <p:cxnSp>
        <p:nvCxnSpPr>
          <p:cNvPr id="37" name="Straight Arrow Connector 36">
            <a:extLst>
              <a:ext uri="{FF2B5EF4-FFF2-40B4-BE49-F238E27FC236}">
                <a16:creationId xmlns:a16="http://schemas.microsoft.com/office/drawing/2014/main" id="{27FC9645-1BC7-4745-96D4-D8F38A71FF64}"/>
              </a:ext>
            </a:extLst>
          </p:cNvPr>
          <p:cNvCxnSpPr>
            <a:cxnSpLocks/>
          </p:cNvCxnSpPr>
          <p:nvPr/>
        </p:nvCxnSpPr>
        <p:spPr>
          <a:xfrm flipV="1">
            <a:off x="2419816" y="2780807"/>
            <a:ext cx="1567143" cy="857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45D1E4D-3E58-56A6-A12A-92B1DA94F38D}"/>
              </a:ext>
            </a:extLst>
          </p:cNvPr>
          <p:cNvCxnSpPr>
            <a:cxnSpLocks/>
          </p:cNvCxnSpPr>
          <p:nvPr/>
        </p:nvCxnSpPr>
        <p:spPr>
          <a:xfrm>
            <a:off x="4142925" y="2939220"/>
            <a:ext cx="7812" cy="183681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69BF34E-F97A-9876-6CAB-17F0823BE350}"/>
              </a:ext>
            </a:extLst>
          </p:cNvPr>
          <p:cNvSpPr txBox="1"/>
          <p:nvPr/>
        </p:nvSpPr>
        <p:spPr>
          <a:xfrm>
            <a:off x="2348971" y="2603088"/>
            <a:ext cx="392052" cy="200055"/>
          </a:xfrm>
          <a:prstGeom prst="rect">
            <a:avLst/>
          </a:prstGeom>
          <a:noFill/>
        </p:spPr>
        <p:txBody>
          <a:bodyPr wrap="square" lIns="91440" tIns="45720" rIns="91440" bIns="45720" rtlCol="0" anchor="t">
            <a:spAutoFit/>
          </a:bodyPr>
          <a:lstStyle/>
          <a:p>
            <a:r>
              <a:rPr lang="en-US" sz="700">
                <a:solidFill>
                  <a:srgbClr val="FF0000"/>
                </a:solidFill>
              </a:rPr>
              <a:t>No</a:t>
            </a:r>
            <a:endParaRPr lang="en-US"/>
          </a:p>
        </p:txBody>
      </p:sp>
      <p:cxnSp>
        <p:nvCxnSpPr>
          <p:cNvPr id="62" name="Straight Arrow Connector 61">
            <a:extLst>
              <a:ext uri="{FF2B5EF4-FFF2-40B4-BE49-F238E27FC236}">
                <a16:creationId xmlns:a16="http://schemas.microsoft.com/office/drawing/2014/main" id="{429BD1D8-8EDC-3F8A-FBE8-50F883CF4D96}"/>
              </a:ext>
            </a:extLst>
          </p:cNvPr>
          <p:cNvCxnSpPr>
            <a:cxnSpLocks/>
          </p:cNvCxnSpPr>
          <p:nvPr/>
        </p:nvCxnSpPr>
        <p:spPr>
          <a:xfrm flipH="1" flipV="1">
            <a:off x="6276278" y="4537475"/>
            <a:ext cx="216" cy="14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5E23C885-FD56-2F7F-2EF5-CA6D6F412394}"/>
              </a:ext>
            </a:extLst>
          </p:cNvPr>
          <p:cNvSpPr/>
          <p:nvPr/>
        </p:nvSpPr>
        <p:spPr>
          <a:xfrm>
            <a:off x="4694432" y="4072059"/>
            <a:ext cx="3134677" cy="20415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dirty="0">
                <a:ea typeface="+mn-lt"/>
                <a:cs typeface="+mn-lt"/>
              </a:rPr>
              <a:t>Get news via </a:t>
            </a:r>
            <a:r>
              <a:rPr lang="en-GB" sz="700" dirty="0" err="1">
                <a:ea typeface="+mn-lt"/>
                <a:cs typeface="+mn-lt"/>
              </a:rPr>
              <a:t>GNews</a:t>
            </a:r>
            <a:r>
              <a:rPr lang="en-GB" sz="700" dirty="0">
                <a:ea typeface="+mn-lt"/>
                <a:cs typeface="+mn-lt"/>
              </a:rPr>
              <a:t> and </a:t>
            </a:r>
            <a:r>
              <a:rPr lang="en-GB" sz="700" dirty="0" err="1">
                <a:ea typeface="+mn-lt"/>
                <a:cs typeface="+mn-lt"/>
              </a:rPr>
              <a:t>analyze</a:t>
            </a:r>
            <a:r>
              <a:rPr lang="en-GB" sz="700" dirty="0">
                <a:ea typeface="+mn-lt"/>
                <a:cs typeface="+mn-lt"/>
              </a:rPr>
              <a:t> via Gemini Pro 1.5 and return 'text/plain text' results </a:t>
            </a:r>
            <a:endParaRPr lang="en-US" dirty="0">
              <a:ea typeface="+mn-lt"/>
              <a:cs typeface="+mn-lt"/>
            </a:endParaRPr>
          </a:p>
        </p:txBody>
      </p:sp>
      <p:cxnSp>
        <p:nvCxnSpPr>
          <p:cNvPr id="5316" name="Straight Arrow Connector 5315">
            <a:extLst>
              <a:ext uri="{FF2B5EF4-FFF2-40B4-BE49-F238E27FC236}">
                <a16:creationId xmlns:a16="http://schemas.microsoft.com/office/drawing/2014/main" id="{03D59444-1405-E67E-B606-124C62E8434B}"/>
              </a:ext>
            </a:extLst>
          </p:cNvPr>
          <p:cNvCxnSpPr>
            <a:cxnSpLocks/>
          </p:cNvCxnSpPr>
          <p:nvPr/>
        </p:nvCxnSpPr>
        <p:spPr>
          <a:xfrm flipV="1">
            <a:off x="6276492" y="3891680"/>
            <a:ext cx="2641" cy="178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47FD4EB-6A46-07F6-38CC-FE922FE22760}"/>
              </a:ext>
            </a:extLst>
          </p:cNvPr>
          <p:cNvSpPr/>
          <p:nvPr/>
        </p:nvSpPr>
        <p:spPr>
          <a:xfrm>
            <a:off x="4685862" y="4454965"/>
            <a:ext cx="3134677" cy="8985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dirty="0">
                <a:ea typeface="+mn-lt"/>
                <a:cs typeface="+mn-lt"/>
              </a:rPr>
              <a:t>GET request with parameter '</a:t>
            </a:r>
            <a:r>
              <a:rPr lang="en-GB" sz="700" dirty="0" err="1">
                <a:ea typeface="+mn-lt"/>
                <a:cs typeface="+mn-lt"/>
              </a:rPr>
              <a:t>msg</a:t>
            </a:r>
            <a:r>
              <a:rPr lang="en-GB" sz="700" dirty="0">
                <a:ea typeface="+mn-lt"/>
                <a:cs typeface="+mn-lt"/>
              </a:rPr>
              <a:t>' to Cloud Compute to Cloud Function</a:t>
            </a:r>
            <a:endParaRPr lang="en-GB" sz="700" dirty="0">
              <a:cs typeface="Arial"/>
            </a:endParaRPr>
          </a:p>
        </p:txBody>
      </p:sp>
      <p:cxnSp>
        <p:nvCxnSpPr>
          <p:cNvPr id="5329" name="Straight Arrow Connector 5328">
            <a:extLst>
              <a:ext uri="{FF2B5EF4-FFF2-40B4-BE49-F238E27FC236}">
                <a16:creationId xmlns:a16="http://schemas.microsoft.com/office/drawing/2014/main" id="{E9D12FE2-166B-258F-A146-C68A4D8C0F78}"/>
              </a:ext>
            </a:extLst>
          </p:cNvPr>
          <p:cNvCxnSpPr>
            <a:cxnSpLocks/>
          </p:cNvCxnSpPr>
          <p:nvPr/>
        </p:nvCxnSpPr>
        <p:spPr>
          <a:xfrm>
            <a:off x="3803994" y="4759864"/>
            <a:ext cx="234972" cy="3132"/>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30" name="Straight Arrow Connector 5329">
            <a:extLst>
              <a:ext uri="{FF2B5EF4-FFF2-40B4-BE49-F238E27FC236}">
                <a16:creationId xmlns:a16="http://schemas.microsoft.com/office/drawing/2014/main" id="{6FFE0126-4039-B4D2-080A-8FDD30FEC6FF}"/>
              </a:ext>
            </a:extLst>
          </p:cNvPr>
          <p:cNvCxnSpPr>
            <a:cxnSpLocks/>
          </p:cNvCxnSpPr>
          <p:nvPr/>
        </p:nvCxnSpPr>
        <p:spPr>
          <a:xfrm>
            <a:off x="4135855" y="4762190"/>
            <a:ext cx="563302" cy="31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31" name="Straight Arrow Connector 5330">
            <a:extLst>
              <a:ext uri="{FF2B5EF4-FFF2-40B4-BE49-F238E27FC236}">
                <a16:creationId xmlns:a16="http://schemas.microsoft.com/office/drawing/2014/main" id="{EAA2B57F-85B5-BE02-9264-FB2FF22D90F6}"/>
              </a:ext>
            </a:extLst>
          </p:cNvPr>
          <p:cNvCxnSpPr>
            <a:cxnSpLocks/>
          </p:cNvCxnSpPr>
          <p:nvPr/>
        </p:nvCxnSpPr>
        <p:spPr>
          <a:xfrm flipH="1" flipV="1">
            <a:off x="4240788" y="3028964"/>
            <a:ext cx="5149" cy="7684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32" name="Straight Arrow Connector 5331">
            <a:extLst>
              <a:ext uri="{FF2B5EF4-FFF2-40B4-BE49-F238E27FC236}">
                <a16:creationId xmlns:a16="http://schemas.microsoft.com/office/drawing/2014/main" id="{D0F44EA1-1056-F9DC-F2D2-71AB7E1CA430}"/>
              </a:ext>
            </a:extLst>
          </p:cNvPr>
          <p:cNvCxnSpPr>
            <a:cxnSpLocks/>
          </p:cNvCxnSpPr>
          <p:nvPr/>
        </p:nvCxnSpPr>
        <p:spPr>
          <a:xfrm flipH="1">
            <a:off x="4346576" y="2926241"/>
            <a:ext cx="2557" cy="47999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34" name="Straight Arrow Connector 5333">
            <a:extLst>
              <a:ext uri="{FF2B5EF4-FFF2-40B4-BE49-F238E27FC236}">
                <a16:creationId xmlns:a16="http://schemas.microsoft.com/office/drawing/2014/main" id="{F81113A5-7E27-E0A5-AA26-EE10524311F5}"/>
              </a:ext>
            </a:extLst>
          </p:cNvPr>
          <p:cNvCxnSpPr>
            <a:cxnSpLocks/>
          </p:cNvCxnSpPr>
          <p:nvPr/>
        </p:nvCxnSpPr>
        <p:spPr>
          <a:xfrm flipV="1">
            <a:off x="4349695" y="3389012"/>
            <a:ext cx="344275" cy="623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336" name="Rectangle: Rounded Corners 5335">
            <a:extLst>
              <a:ext uri="{FF2B5EF4-FFF2-40B4-BE49-F238E27FC236}">
                <a16:creationId xmlns:a16="http://schemas.microsoft.com/office/drawing/2014/main" id="{312E989E-677E-ABC7-6096-2924953E862B}"/>
              </a:ext>
            </a:extLst>
          </p:cNvPr>
          <p:cNvSpPr/>
          <p:nvPr/>
        </p:nvSpPr>
        <p:spPr>
          <a:xfrm>
            <a:off x="4681343" y="3148822"/>
            <a:ext cx="3131820" cy="8858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cs typeface="Arial"/>
              </a:rPr>
              <a:t>Show/hide extra charts, tables, MA </a:t>
            </a:r>
            <a:r>
              <a:rPr lang="en-GB" sz="700" err="1">
                <a:cs typeface="Arial"/>
              </a:rPr>
              <a:t>appbar</a:t>
            </a:r>
            <a:r>
              <a:rPr lang="en-GB" sz="700">
                <a:cs typeface="Arial"/>
              </a:rPr>
              <a:t> </a:t>
            </a:r>
            <a:r>
              <a:rPr lang="en-GB" sz="700" err="1">
                <a:cs typeface="Arial"/>
              </a:rPr>
              <a:t>btn</a:t>
            </a:r>
            <a:r>
              <a:rPr lang="en-GB" sz="700">
                <a:cs typeface="Arial"/>
              </a:rPr>
              <a:t>, and toggle </a:t>
            </a:r>
            <a:r>
              <a:rPr lang="en-GB" sz="700" err="1">
                <a:cs typeface="Arial"/>
              </a:rPr>
              <a:t>btn</a:t>
            </a:r>
            <a:r>
              <a:rPr lang="en-GB" sz="700">
                <a:cs typeface="Arial"/>
              </a:rPr>
              <a:t>(s)</a:t>
            </a:r>
          </a:p>
        </p:txBody>
      </p:sp>
      <p:cxnSp>
        <p:nvCxnSpPr>
          <p:cNvPr id="5337" name="Straight Arrow Connector 5336">
            <a:extLst>
              <a:ext uri="{FF2B5EF4-FFF2-40B4-BE49-F238E27FC236}">
                <a16:creationId xmlns:a16="http://schemas.microsoft.com/office/drawing/2014/main" id="{3D0509AB-E2E3-C7BE-3139-EC7F28870047}"/>
              </a:ext>
            </a:extLst>
          </p:cNvPr>
          <p:cNvCxnSpPr>
            <a:cxnSpLocks/>
          </p:cNvCxnSpPr>
          <p:nvPr/>
        </p:nvCxnSpPr>
        <p:spPr>
          <a:xfrm flipH="1" flipV="1">
            <a:off x="6276278" y="3231599"/>
            <a:ext cx="216" cy="14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39" name="Rectangle: Rounded Corners 5338">
            <a:extLst>
              <a:ext uri="{FF2B5EF4-FFF2-40B4-BE49-F238E27FC236}">
                <a16:creationId xmlns:a16="http://schemas.microsoft.com/office/drawing/2014/main" id="{DE1DE9CE-968B-6B55-0FF5-77445378E893}"/>
              </a:ext>
            </a:extLst>
          </p:cNvPr>
          <p:cNvSpPr/>
          <p:nvPr/>
        </p:nvSpPr>
        <p:spPr>
          <a:xfrm>
            <a:off x="4687057" y="2937366"/>
            <a:ext cx="3131820" cy="8858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ea typeface="+mn-lt"/>
                <a:cs typeface="+mn-lt"/>
              </a:rPr>
              <a:t>Save new change(s) in ROM via shared </a:t>
            </a:r>
            <a:r>
              <a:rPr lang="en-GB" sz="700" err="1">
                <a:ea typeface="+mn-lt"/>
                <a:cs typeface="+mn-lt"/>
              </a:rPr>
              <a:t>prefs</a:t>
            </a:r>
            <a:r>
              <a:rPr lang="en-GB" sz="700">
                <a:ea typeface="+mn-lt"/>
                <a:cs typeface="+mn-lt"/>
              </a:rPr>
              <a:t> </a:t>
            </a:r>
            <a:endParaRPr lang="en-US"/>
          </a:p>
        </p:txBody>
      </p:sp>
      <p:cxnSp>
        <p:nvCxnSpPr>
          <p:cNvPr id="5340" name="Straight Arrow Connector 5339">
            <a:extLst>
              <a:ext uri="{FF2B5EF4-FFF2-40B4-BE49-F238E27FC236}">
                <a16:creationId xmlns:a16="http://schemas.microsoft.com/office/drawing/2014/main" id="{F7B6BFD5-878A-537D-6545-0A6F13E77279}"/>
              </a:ext>
            </a:extLst>
          </p:cNvPr>
          <p:cNvCxnSpPr>
            <a:cxnSpLocks/>
          </p:cNvCxnSpPr>
          <p:nvPr/>
        </p:nvCxnSpPr>
        <p:spPr>
          <a:xfrm flipH="1" flipV="1">
            <a:off x="6270563" y="3005855"/>
            <a:ext cx="216" cy="14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42" name="Straight Arrow Connector 5341">
            <a:extLst>
              <a:ext uri="{FF2B5EF4-FFF2-40B4-BE49-F238E27FC236}">
                <a16:creationId xmlns:a16="http://schemas.microsoft.com/office/drawing/2014/main" id="{89417680-B2C5-0C68-13D7-2616971E5880}"/>
              </a:ext>
            </a:extLst>
          </p:cNvPr>
          <p:cNvCxnSpPr>
            <a:cxnSpLocks/>
          </p:cNvCxnSpPr>
          <p:nvPr/>
        </p:nvCxnSpPr>
        <p:spPr>
          <a:xfrm flipV="1">
            <a:off x="4473456" y="2794527"/>
            <a:ext cx="3155" cy="18508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43" name="Straight Arrow Connector 5342">
            <a:extLst>
              <a:ext uri="{FF2B5EF4-FFF2-40B4-BE49-F238E27FC236}">
                <a16:creationId xmlns:a16="http://schemas.microsoft.com/office/drawing/2014/main" id="{68B1A054-0F27-C5F4-C494-404D7E595BB6}"/>
              </a:ext>
            </a:extLst>
          </p:cNvPr>
          <p:cNvCxnSpPr>
            <a:cxnSpLocks/>
          </p:cNvCxnSpPr>
          <p:nvPr/>
        </p:nvCxnSpPr>
        <p:spPr>
          <a:xfrm flipV="1">
            <a:off x="4445974" y="2704801"/>
            <a:ext cx="253710" cy="62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344" name="Rectangle: Rounded Corners 5343">
            <a:extLst>
              <a:ext uri="{FF2B5EF4-FFF2-40B4-BE49-F238E27FC236}">
                <a16:creationId xmlns:a16="http://schemas.microsoft.com/office/drawing/2014/main" id="{40EE2D64-B4F7-45EF-25C2-52A72CA9CF32}"/>
              </a:ext>
            </a:extLst>
          </p:cNvPr>
          <p:cNvSpPr/>
          <p:nvPr/>
        </p:nvSpPr>
        <p:spPr>
          <a:xfrm>
            <a:off x="4687056" y="2463020"/>
            <a:ext cx="3131820" cy="8858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ea typeface="+mn-lt"/>
                <a:cs typeface="+mn-lt"/>
              </a:rPr>
              <a:t>Save new change(s) in ROM via shared </a:t>
            </a:r>
            <a:r>
              <a:rPr lang="en-GB" sz="700" err="1">
                <a:ea typeface="+mn-lt"/>
                <a:cs typeface="+mn-lt"/>
              </a:rPr>
              <a:t>prefs</a:t>
            </a:r>
            <a:r>
              <a:rPr lang="en-GB" sz="700">
                <a:ea typeface="+mn-lt"/>
                <a:cs typeface="+mn-lt"/>
              </a:rPr>
              <a:t> </a:t>
            </a:r>
            <a:endParaRPr lang="en-US"/>
          </a:p>
        </p:txBody>
      </p:sp>
      <p:cxnSp>
        <p:nvCxnSpPr>
          <p:cNvPr id="5345" name="Straight Arrow Connector 5344">
            <a:extLst>
              <a:ext uri="{FF2B5EF4-FFF2-40B4-BE49-F238E27FC236}">
                <a16:creationId xmlns:a16="http://schemas.microsoft.com/office/drawing/2014/main" id="{15263FAA-FA6F-79C9-B557-E2BDBBF23133}"/>
              </a:ext>
            </a:extLst>
          </p:cNvPr>
          <p:cNvCxnSpPr>
            <a:cxnSpLocks/>
          </p:cNvCxnSpPr>
          <p:nvPr/>
        </p:nvCxnSpPr>
        <p:spPr>
          <a:xfrm flipH="1" flipV="1">
            <a:off x="6264847" y="2531510"/>
            <a:ext cx="216" cy="14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49" name="Rectangle: Rounded Corners 5348">
            <a:extLst>
              <a:ext uri="{FF2B5EF4-FFF2-40B4-BE49-F238E27FC236}">
                <a16:creationId xmlns:a16="http://schemas.microsoft.com/office/drawing/2014/main" id="{891B165E-5248-CDF0-5F0E-39C3E2AFED52}"/>
              </a:ext>
            </a:extLst>
          </p:cNvPr>
          <p:cNvSpPr/>
          <p:nvPr/>
        </p:nvSpPr>
        <p:spPr>
          <a:xfrm>
            <a:off x="4681341" y="1948670"/>
            <a:ext cx="3131820" cy="8858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700">
                <a:ea typeface="+mn-lt"/>
                <a:cs typeface="+mn-lt"/>
              </a:rPr>
              <a:t>Save new change(s) in ROM via shared </a:t>
            </a:r>
            <a:r>
              <a:rPr lang="en-GB" sz="700" err="1">
                <a:ea typeface="+mn-lt"/>
                <a:cs typeface="+mn-lt"/>
              </a:rPr>
              <a:t>prefs</a:t>
            </a:r>
            <a:r>
              <a:rPr lang="en-GB" sz="700">
                <a:ea typeface="+mn-lt"/>
                <a:cs typeface="+mn-lt"/>
              </a:rPr>
              <a:t> </a:t>
            </a:r>
            <a:endParaRPr lang="en-US"/>
          </a:p>
        </p:txBody>
      </p:sp>
      <p:cxnSp>
        <p:nvCxnSpPr>
          <p:cNvPr id="5350" name="Straight Arrow Connector 5349">
            <a:extLst>
              <a:ext uri="{FF2B5EF4-FFF2-40B4-BE49-F238E27FC236}">
                <a16:creationId xmlns:a16="http://schemas.microsoft.com/office/drawing/2014/main" id="{D6B305AC-CA98-F889-244D-F824F2AD92C0}"/>
              </a:ext>
            </a:extLst>
          </p:cNvPr>
          <p:cNvCxnSpPr>
            <a:cxnSpLocks/>
          </p:cNvCxnSpPr>
          <p:nvPr/>
        </p:nvCxnSpPr>
        <p:spPr>
          <a:xfrm flipH="1" flipV="1">
            <a:off x="6264847" y="2022875"/>
            <a:ext cx="216" cy="14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3A28FCE-FAFA-9028-8548-FE3CAA77507F}"/>
              </a:ext>
            </a:extLst>
          </p:cNvPr>
          <p:cNvCxnSpPr>
            <a:cxnSpLocks/>
          </p:cNvCxnSpPr>
          <p:nvPr/>
        </p:nvCxnSpPr>
        <p:spPr>
          <a:xfrm flipV="1">
            <a:off x="4242814" y="2210749"/>
            <a:ext cx="4219" cy="31872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C16DEB7-D941-1B69-7951-A4F38427A0CD}"/>
              </a:ext>
            </a:extLst>
          </p:cNvPr>
          <p:cNvCxnSpPr>
            <a:cxnSpLocks/>
          </p:cNvCxnSpPr>
          <p:nvPr/>
        </p:nvCxnSpPr>
        <p:spPr>
          <a:xfrm flipV="1">
            <a:off x="4242982" y="2205129"/>
            <a:ext cx="437964" cy="31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E5E90DD-A32C-9ECE-CB6B-F8BE84B09920}"/>
              </a:ext>
            </a:extLst>
          </p:cNvPr>
          <p:cNvCxnSpPr>
            <a:cxnSpLocks/>
          </p:cNvCxnSpPr>
          <p:nvPr/>
        </p:nvCxnSpPr>
        <p:spPr>
          <a:xfrm flipH="1" flipV="1">
            <a:off x="3794594" y="1954169"/>
            <a:ext cx="915237" cy="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FDCC65-FCDA-21C2-F2D4-BF5F4E0C5D54}"/>
              </a:ext>
            </a:extLst>
          </p:cNvPr>
          <p:cNvCxnSpPr>
            <a:cxnSpLocks/>
          </p:cNvCxnSpPr>
          <p:nvPr/>
        </p:nvCxnSpPr>
        <p:spPr>
          <a:xfrm flipH="1" flipV="1">
            <a:off x="4347356" y="2500684"/>
            <a:ext cx="521745" cy="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13C67C3-4FC1-EF14-F54F-CDA12AEBE799}"/>
              </a:ext>
            </a:extLst>
          </p:cNvPr>
          <p:cNvCxnSpPr>
            <a:cxnSpLocks/>
          </p:cNvCxnSpPr>
          <p:nvPr/>
        </p:nvCxnSpPr>
        <p:spPr>
          <a:xfrm flipH="1">
            <a:off x="4357886" y="2497409"/>
            <a:ext cx="216" cy="160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5E6D16-6F98-05FC-C20C-1AEB82EEF58E}"/>
              </a:ext>
            </a:extLst>
          </p:cNvPr>
          <p:cNvCxnSpPr>
            <a:cxnSpLocks/>
          </p:cNvCxnSpPr>
          <p:nvPr/>
        </p:nvCxnSpPr>
        <p:spPr>
          <a:xfrm flipH="1" flipV="1">
            <a:off x="4347355" y="2987863"/>
            <a:ext cx="521745" cy="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8B68E12-E4FA-FEDD-4B30-F6E62523BE4C}"/>
              </a:ext>
            </a:extLst>
          </p:cNvPr>
          <p:cNvCxnSpPr>
            <a:cxnSpLocks/>
          </p:cNvCxnSpPr>
          <p:nvPr/>
        </p:nvCxnSpPr>
        <p:spPr>
          <a:xfrm flipH="1" flipV="1">
            <a:off x="4134995" y="3793587"/>
            <a:ext cx="565467" cy="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83075B7-C903-4611-66EB-6393178B2017}"/>
              </a:ext>
            </a:extLst>
          </p:cNvPr>
          <p:cNvCxnSpPr>
            <a:cxnSpLocks/>
          </p:cNvCxnSpPr>
          <p:nvPr/>
        </p:nvCxnSpPr>
        <p:spPr>
          <a:xfrm flipH="1">
            <a:off x="2176604" y="1468144"/>
            <a:ext cx="2234" cy="203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Database with solid fill">
            <a:extLst>
              <a:ext uri="{FF2B5EF4-FFF2-40B4-BE49-F238E27FC236}">
                <a16:creationId xmlns:a16="http://schemas.microsoft.com/office/drawing/2014/main" id="{56A55A10-93FA-13FE-4F54-417979B74E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892" y="1307408"/>
            <a:ext cx="386236" cy="413321"/>
          </a:xfrm>
          <a:prstGeom prst="rect">
            <a:avLst/>
          </a:prstGeom>
        </p:spPr>
      </p:pic>
      <p:sp>
        <p:nvSpPr>
          <p:cNvPr id="50" name="Rectangle: Rounded Corners 49">
            <a:extLst>
              <a:ext uri="{FF2B5EF4-FFF2-40B4-BE49-F238E27FC236}">
                <a16:creationId xmlns:a16="http://schemas.microsoft.com/office/drawing/2014/main" id="{51F69A26-A380-E3F6-DFAB-6F963163CC46}"/>
              </a:ext>
            </a:extLst>
          </p:cNvPr>
          <p:cNvSpPr/>
          <p:nvPr/>
        </p:nvSpPr>
        <p:spPr>
          <a:xfrm>
            <a:off x="334092" y="1484914"/>
            <a:ext cx="201042" cy="11528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700" dirty="0">
              <a:cs typeface="Arial"/>
            </a:endParaRPr>
          </a:p>
        </p:txBody>
      </p:sp>
      <p:pic>
        <p:nvPicPr>
          <p:cNvPr id="5319" name="Picture 5318" descr="File:Yahoo! Finance logo 2021.png - Wikipedia">
            <a:extLst>
              <a:ext uri="{FF2B5EF4-FFF2-40B4-BE49-F238E27FC236}">
                <a16:creationId xmlns:a16="http://schemas.microsoft.com/office/drawing/2014/main" id="{368E5B1B-A3F2-9300-0105-02AB21F7A792}"/>
              </a:ext>
            </a:extLst>
          </p:cNvPr>
          <p:cNvPicPr>
            <a:picLocks noChangeAspect="1"/>
          </p:cNvPicPr>
          <p:nvPr/>
        </p:nvPicPr>
        <p:blipFill>
          <a:blip r:embed="rId6"/>
          <a:stretch>
            <a:fillRect/>
          </a:stretch>
        </p:blipFill>
        <p:spPr>
          <a:xfrm>
            <a:off x="332002" y="1481703"/>
            <a:ext cx="210514" cy="109927"/>
          </a:xfrm>
          <a:prstGeom prst="rect">
            <a:avLst/>
          </a:prstGeom>
        </p:spPr>
      </p:pic>
      <p:cxnSp>
        <p:nvCxnSpPr>
          <p:cNvPr id="51" name="Straight Arrow Connector 50">
            <a:extLst>
              <a:ext uri="{FF2B5EF4-FFF2-40B4-BE49-F238E27FC236}">
                <a16:creationId xmlns:a16="http://schemas.microsoft.com/office/drawing/2014/main" id="{BAE0D1D3-301A-B529-F25C-281A012A1CFC}"/>
              </a:ext>
            </a:extLst>
          </p:cNvPr>
          <p:cNvCxnSpPr>
            <a:cxnSpLocks/>
          </p:cNvCxnSpPr>
          <p:nvPr/>
        </p:nvCxnSpPr>
        <p:spPr>
          <a:xfrm>
            <a:off x="494169" y="1439205"/>
            <a:ext cx="234972" cy="3132"/>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pic>
        <p:nvPicPr>
          <p:cNvPr id="52" name="Graphic 51" descr="Database with solid fill">
            <a:extLst>
              <a:ext uri="{FF2B5EF4-FFF2-40B4-BE49-F238E27FC236}">
                <a16:creationId xmlns:a16="http://schemas.microsoft.com/office/drawing/2014/main" id="{A4CAB58A-F889-80E6-B283-1D315FA1B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1865" y="1239692"/>
            <a:ext cx="375402" cy="402487"/>
          </a:xfrm>
          <a:prstGeom prst="rect">
            <a:avLst/>
          </a:prstGeom>
        </p:spPr>
      </p:pic>
      <p:pic>
        <p:nvPicPr>
          <p:cNvPr id="5353" name="Picture 5352" descr="A black text on a white background&#10;&#10;Description automatically generated">
            <a:extLst>
              <a:ext uri="{FF2B5EF4-FFF2-40B4-BE49-F238E27FC236}">
                <a16:creationId xmlns:a16="http://schemas.microsoft.com/office/drawing/2014/main" id="{600BEC6B-83BA-2ABD-B796-A19CE4D326BE}"/>
              </a:ext>
            </a:extLst>
          </p:cNvPr>
          <p:cNvPicPr>
            <a:picLocks noChangeAspect="1"/>
          </p:cNvPicPr>
          <p:nvPr/>
        </p:nvPicPr>
        <p:blipFill>
          <a:blip r:embed="rId7"/>
          <a:stretch>
            <a:fillRect/>
          </a:stretch>
        </p:blipFill>
        <p:spPr>
          <a:xfrm>
            <a:off x="3946933" y="1430938"/>
            <a:ext cx="246978" cy="69265"/>
          </a:xfrm>
          <a:prstGeom prst="rect">
            <a:avLst/>
          </a:prstGeom>
        </p:spPr>
      </p:pic>
      <p:pic>
        <p:nvPicPr>
          <p:cNvPr id="61" name="Graphic 60" descr="Database with solid fill">
            <a:extLst>
              <a:ext uri="{FF2B5EF4-FFF2-40B4-BE49-F238E27FC236}">
                <a16:creationId xmlns:a16="http://schemas.microsoft.com/office/drawing/2014/main" id="{094EFE27-F6B4-9CB0-AEE3-76250A51D4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23140" y="1234276"/>
            <a:ext cx="375402" cy="402487"/>
          </a:xfrm>
          <a:prstGeom prst="rect">
            <a:avLst/>
          </a:prstGeom>
        </p:spPr>
      </p:pic>
      <p:pic>
        <p:nvPicPr>
          <p:cNvPr id="5321" name="Graphic 5320" descr="Database with solid fill">
            <a:extLst>
              <a:ext uri="{FF2B5EF4-FFF2-40B4-BE49-F238E27FC236}">
                <a16:creationId xmlns:a16="http://schemas.microsoft.com/office/drawing/2014/main" id="{D22C44EC-E132-4C87-2A52-B7F2256603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45456" y="1236985"/>
            <a:ext cx="375402" cy="402487"/>
          </a:xfrm>
          <a:prstGeom prst="rect">
            <a:avLst/>
          </a:prstGeom>
        </p:spPr>
      </p:pic>
      <p:pic>
        <p:nvPicPr>
          <p:cNvPr id="5352" name="Picture 5351" descr="A black text with black letters&#10;&#10;Description automatically generated">
            <a:extLst>
              <a:ext uri="{FF2B5EF4-FFF2-40B4-BE49-F238E27FC236}">
                <a16:creationId xmlns:a16="http://schemas.microsoft.com/office/drawing/2014/main" id="{604CDD39-C859-B643-62AB-8DC3D688767C}"/>
              </a:ext>
            </a:extLst>
          </p:cNvPr>
          <p:cNvPicPr>
            <a:picLocks noChangeAspect="1"/>
          </p:cNvPicPr>
          <p:nvPr/>
        </p:nvPicPr>
        <p:blipFill>
          <a:blip r:embed="rId8"/>
          <a:stretch>
            <a:fillRect/>
          </a:stretch>
        </p:blipFill>
        <p:spPr>
          <a:xfrm>
            <a:off x="4303295" y="1407715"/>
            <a:ext cx="228100" cy="95479"/>
          </a:xfrm>
          <a:prstGeom prst="rect">
            <a:avLst/>
          </a:prstGeom>
        </p:spPr>
      </p:pic>
      <p:sp>
        <p:nvSpPr>
          <p:cNvPr id="5323" name="Rectangle: Rounded Corners 5322">
            <a:extLst>
              <a:ext uri="{FF2B5EF4-FFF2-40B4-BE49-F238E27FC236}">
                <a16:creationId xmlns:a16="http://schemas.microsoft.com/office/drawing/2014/main" id="{75203B08-60FD-419D-A7F2-5BC849C894B9}"/>
              </a:ext>
            </a:extLst>
          </p:cNvPr>
          <p:cNvSpPr/>
          <p:nvPr/>
        </p:nvSpPr>
        <p:spPr>
          <a:xfrm>
            <a:off x="4635238" y="1400949"/>
            <a:ext cx="195625" cy="11257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700" dirty="0">
              <a:cs typeface="Arial"/>
            </a:endParaRPr>
          </a:p>
        </p:txBody>
      </p:sp>
      <p:pic>
        <p:nvPicPr>
          <p:cNvPr id="5351" name="Picture 5350" descr="Файл:NYSE American logo.svg — Википедия">
            <a:extLst>
              <a:ext uri="{FF2B5EF4-FFF2-40B4-BE49-F238E27FC236}">
                <a16:creationId xmlns:a16="http://schemas.microsoft.com/office/drawing/2014/main" id="{134BC880-E2CC-40C9-2D82-E7125B5225C3}"/>
              </a:ext>
            </a:extLst>
          </p:cNvPr>
          <p:cNvPicPr>
            <a:picLocks noChangeAspect="1"/>
          </p:cNvPicPr>
          <p:nvPr/>
        </p:nvPicPr>
        <p:blipFill>
          <a:blip r:embed="rId9"/>
          <a:stretch>
            <a:fillRect/>
          </a:stretch>
        </p:blipFill>
        <p:spPr>
          <a:xfrm>
            <a:off x="4624258" y="1415614"/>
            <a:ext cx="261230" cy="105254"/>
          </a:xfrm>
          <a:prstGeom prst="rect">
            <a:avLst/>
          </a:prstGeom>
        </p:spPr>
      </p:pic>
      <p:pic>
        <p:nvPicPr>
          <p:cNvPr id="5328" name="Graphic 5327" descr="Cloud with solid fill">
            <a:extLst>
              <a:ext uri="{FF2B5EF4-FFF2-40B4-BE49-F238E27FC236}">
                <a16:creationId xmlns:a16="http://schemas.microsoft.com/office/drawing/2014/main" id="{8665E101-EA64-3715-2789-B6D483550B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11108" y="1285738"/>
            <a:ext cx="421448" cy="402490"/>
          </a:xfrm>
          <a:prstGeom prst="rect">
            <a:avLst/>
          </a:prstGeom>
        </p:spPr>
      </p:pic>
      <p:pic>
        <p:nvPicPr>
          <p:cNvPr id="5326" name="Picture 5325" descr="Google Compute Engine: Introduction, Features Advantages, 48% OFF">
            <a:extLst>
              <a:ext uri="{FF2B5EF4-FFF2-40B4-BE49-F238E27FC236}">
                <a16:creationId xmlns:a16="http://schemas.microsoft.com/office/drawing/2014/main" id="{CF4B4A43-DFE0-AD59-FDAF-904E9B343FBE}"/>
              </a:ext>
            </a:extLst>
          </p:cNvPr>
          <p:cNvPicPr>
            <a:picLocks noChangeAspect="1"/>
          </p:cNvPicPr>
          <p:nvPr/>
        </p:nvPicPr>
        <p:blipFill rotWithShape="1">
          <a:blip r:embed="rId12"/>
          <a:srcRect l="9111" t="13450" r="8666" b="22667"/>
          <a:stretch/>
        </p:blipFill>
        <p:spPr>
          <a:xfrm>
            <a:off x="4934103" y="1455215"/>
            <a:ext cx="376895" cy="90866"/>
          </a:xfrm>
          <a:prstGeom prst="rect">
            <a:avLst/>
          </a:prstGeom>
        </p:spPr>
      </p:pic>
      <p:pic>
        <p:nvPicPr>
          <p:cNvPr id="5346" name="Graphic 5345" descr="Cloud with solid fill">
            <a:extLst>
              <a:ext uri="{FF2B5EF4-FFF2-40B4-BE49-F238E27FC236}">
                <a16:creationId xmlns:a16="http://schemas.microsoft.com/office/drawing/2014/main" id="{3484BDDA-72C9-CFCE-4C3C-379BBE12DA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6769" y="1283029"/>
            <a:ext cx="421448" cy="402490"/>
          </a:xfrm>
          <a:prstGeom prst="rect">
            <a:avLst/>
          </a:prstGeom>
        </p:spPr>
      </p:pic>
      <p:pic>
        <p:nvPicPr>
          <p:cNvPr id="5325" name="Picture 5324" descr="A logo with blue hexagons and black text&#10;&#10;Description automatically generated">
            <a:extLst>
              <a:ext uri="{FF2B5EF4-FFF2-40B4-BE49-F238E27FC236}">
                <a16:creationId xmlns:a16="http://schemas.microsoft.com/office/drawing/2014/main" id="{23C33839-9C49-3683-C882-6A5D93634E94}"/>
              </a:ext>
            </a:extLst>
          </p:cNvPr>
          <p:cNvPicPr>
            <a:picLocks noChangeAspect="1"/>
          </p:cNvPicPr>
          <p:nvPr/>
        </p:nvPicPr>
        <p:blipFill rotWithShape="1">
          <a:blip r:embed="rId13"/>
          <a:srcRect l="499" t="2517" r="4306" b="12309"/>
          <a:stretch/>
        </p:blipFill>
        <p:spPr>
          <a:xfrm>
            <a:off x="5451962" y="1442719"/>
            <a:ext cx="333820" cy="115110"/>
          </a:xfrm>
          <a:prstGeom prst="rect">
            <a:avLst/>
          </a:prstGeom>
        </p:spPr>
      </p:pic>
      <p:pic>
        <p:nvPicPr>
          <p:cNvPr id="5348" name="Graphic 5347" descr="Cloud with solid fill">
            <a:extLst>
              <a:ext uri="{FF2B5EF4-FFF2-40B4-BE49-F238E27FC236}">
                <a16:creationId xmlns:a16="http://schemas.microsoft.com/office/drawing/2014/main" id="{A2901DAB-41E7-62AB-4F5D-DAD84372E0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97013" y="1274903"/>
            <a:ext cx="421448" cy="402490"/>
          </a:xfrm>
          <a:prstGeom prst="rect">
            <a:avLst/>
          </a:prstGeom>
        </p:spPr>
      </p:pic>
      <p:sp>
        <p:nvSpPr>
          <p:cNvPr id="5354" name="Rectangle: Rounded Corners 5353">
            <a:extLst>
              <a:ext uri="{FF2B5EF4-FFF2-40B4-BE49-F238E27FC236}">
                <a16:creationId xmlns:a16="http://schemas.microsoft.com/office/drawing/2014/main" id="{C28C2F24-65E2-DD8B-BED9-600A9B7891F6}"/>
              </a:ext>
            </a:extLst>
          </p:cNvPr>
          <p:cNvSpPr/>
          <p:nvPr/>
        </p:nvSpPr>
        <p:spPr>
          <a:xfrm>
            <a:off x="5929916" y="1452409"/>
            <a:ext cx="368968" cy="6653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700" dirty="0">
              <a:cs typeface="Arial"/>
            </a:endParaRPr>
          </a:p>
        </p:txBody>
      </p:sp>
      <p:pic>
        <p:nvPicPr>
          <p:cNvPr id="26" name="Picture 25" descr="Google Cloud Storage | Medium">
            <a:extLst>
              <a:ext uri="{FF2B5EF4-FFF2-40B4-BE49-F238E27FC236}">
                <a16:creationId xmlns:a16="http://schemas.microsoft.com/office/drawing/2014/main" id="{3E31E1DA-E489-6F9C-4161-774AA6C774BF}"/>
              </a:ext>
            </a:extLst>
          </p:cNvPr>
          <p:cNvPicPr>
            <a:picLocks noChangeAspect="1"/>
          </p:cNvPicPr>
          <p:nvPr/>
        </p:nvPicPr>
        <p:blipFill>
          <a:blip r:embed="rId14"/>
          <a:stretch>
            <a:fillRect/>
          </a:stretch>
        </p:blipFill>
        <p:spPr>
          <a:xfrm>
            <a:off x="5924569" y="1385937"/>
            <a:ext cx="376871" cy="196398"/>
          </a:xfrm>
          <a:prstGeom prst="rect">
            <a:avLst/>
          </a:prstGeom>
        </p:spPr>
      </p:pic>
      <p:cxnSp>
        <p:nvCxnSpPr>
          <p:cNvPr id="5362" name="Straight Arrow Connector 5361">
            <a:extLst>
              <a:ext uri="{FF2B5EF4-FFF2-40B4-BE49-F238E27FC236}">
                <a16:creationId xmlns:a16="http://schemas.microsoft.com/office/drawing/2014/main" id="{CFFC45AF-858E-A8F6-07F6-3EE38607D71B}"/>
              </a:ext>
            </a:extLst>
          </p:cNvPr>
          <p:cNvCxnSpPr>
            <a:cxnSpLocks/>
          </p:cNvCxnSpPr>
          <p:nvPr/>
        </p:nvCxnSpPr>
        <p:spPr>
          <a:xfrm flipH="1" flipV="1">
            <a:off x="531036" y="1387478"/>
            <a:ext cx="158802" cy="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64" name="Straight Arrow Connector 5363">
            <a:extLst>
              <a:ext uri="{FF2B5EF4-FFF2-40B4-BE49-F238E27FC236}">
                <a16:creationId xmlns:a16="http://schemas.microsoft.com/office/drawing/2014/main" id="{ADDC62B0-22CC-6420-C3CD-DC6701C89FCE}"/>
              </a:ext>
            </a:extLst>
          </p:cNvPr>
          <p:cNvCxnSpPr/>
          <p:nvPr/>
        </p:nvCxnSpPr>
        <p:spPr>
          <a:xfrm>
            <a:off x="3737772" y="1717208"/>
            <a:ext cx="1424688" cy="541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65" name="Straight Arrow Connector 5364">
            <a:extLst>
              <a:ext uri="{FF2B5EF4-FFF2-40B4-BE49-F238E27FC236}">
                <a16:creationId xmlns:a16="http://schemas.microsoft.com/office/drawing/2014/main" id="{EBC4076D-79FA-16B7-F98E-5A2D5B54EBCE}"/>
              </a:ext>
            </a:extLst>
          </p:cNvPr>
          <p:cNvCxnSpPr>
            <a:cxnSpLocks/>
          </p:cNvCxnSpPr>
          <p:nvPr/>
        </p:nvCxnSpPr>
        <p:spPr>
          <a:xfrm flipH="1" flipV="1">
            <a:off x="4027600" y="1581384"/>
            <a:ext cx="216" cy="14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66" name="Straight Arrow Connector 5365">
            <a:extLst>
              <a:ext uri="{FF2B5EF4-FFF2-40B4-BE49-F238E27FC236}">
                <a16:creationId xmlns:a16="http://schemas.microsoft.com/office/drawing/2014/main" id="{B6F43914-1681-3133-AB4C-072DD4E3BDD2}"/>
              </a:ext>
            </a:extLst>
          </p:cNvPr>
          <p:cNvCxnSpPr>
            <a:cxnSpLocks/>
          </p:cNvCxnSpPr>
          <p:nvPr/>
        </p:nvCxnSpPr>
        <p:spPr>
          <a:xfrm flipH="1" flipV="1">
            <a:off x="4374292" y="1578675"/>
            <a:ext cx="216" cy="14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67" name="Straight Arrow Connector 5366">
            <a:extLst>
              <a:ext uri="{FF2B5EF4-FFF2-40B4-BE49-F238E27FC236}">
                <a16:creationId xmlns:a16="http://schemas.microsoft.com/office/drawing/2014/main" id="{A02EA6B7-76DC-45B2-51E4-7E16F0B5371E}"/>
              </a:ext>
            </a:extLst>
          </p:cNvPr>
          <p:cNvCxnSpPr>
            <a:cxnSpLocks/>
          </p:cNvCxnSpPr>
          <p:nvPr/>
        </p:nvCxnSpPr>
        <p:spPr>
          <a:xfrm flipH="1" flipV="1">
            <a:off x="4680356" y="1581383"/>
            <a:ext cx="216" cy="14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68" name="Straight Arrow Connector 5367">
            <a:extLst>
              <a:ext uri="{FF2B5EF4-FFF2-40B4-BE49-F238E27FC236}">
                <a16:creationId xmlns:a16="http://schemas.microsoft.com/office/drawing/2014/main" id="{DA524BB0-D9AB-8E85-8F7F-656D88BB6AE7}"/>
              </a:ext>
            </a:extLst>
          </p:cNvPr>
          <p:cNvCxnSpPr>
            <a:cxnSpLocks/>
          </p:cNvCxnSpPr>
          <p:nvPr/>
        </p:nvCxnSpPr>
        <p:spPr>
          <a:xfrm flipH="1" flipV="1">
            <a:off x="5078509" y="1581383"/>
            <a:ext cx="216" cy="141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69" name="Straight Arrow Connector 5368">
            <a:extLst>
              <a:ext uri="{FF2B5EF4-FFF2-40B4-BE49-F238E27FC236}">
                <a16:creationId xmlns:a16="http://schemas.microsoft.com/office/drawing/2014/main" id="{58DCACD5-ECC8-6BA7-81BF-59D940DD2870}"/>
              </a:ext>
            </a:extLst>
          </p:cNvPr>
          <p:cNvCxnSpPr>
            <a:cxnSpLocks/>
          </p:cNvCxnSpPr>
          <p:nvPr/>
        </p:nvCxnSpPr>
        <p:spPr>
          <a:xfrm flipH="1">
            <a:off x="4121965" y="1584848"/>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70" name="Straight Arrow Connector 5369">
            <a:extLst>
              <a:ext uri="{FF2B5EF4-FFF2-40B4-BE49-F238E27FC236}">
                <a16:creationId xmlns:a16="http://schemas.microsoft.com/office/drawing/2014/main" id="{5AD3BD3D-97B3-ECB2-7A4C-844BE030ED72}"/>
              </a:ext>
            </a:extLst>
          </p:cNvPr>
          <p:cNvCxnSpPr>
            <a:cxnSpLocks/>
          </p:cNvCxnSpPr>
          <p:nvPr/>
        </p:nvCxnSpPr>
        <p:spPr>
          <a:xfrm flipH="1">
            <a:off x="4460531" y="1582139"/>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71" name="Straight Arrow Connector 5370">
            <a:extLst>
              <a:ext uri="{FF2B5EF4-FFF2-40B4-BE49-F238E27FC236}">
                <a16:creationId xmlns:a16="http://schemas.microsoft.com/office/drawing/2014/main" id="{E2A01BE0-6A2A-987A-7113-63FA2B6EED0F}"/>
              </a:ext>
            </a:extLst>
          </p:cNvPr>
          <p:cNvCxnSpPr>
            <a:cxnSpLocks/>
          </p:cNvCxnSpPr>
          <p:nvPr/>
        </p:nvCxnSpPr>
        <p:spPr>
          <a:xfrm flipH="1">
            <a:off x="4766595" y="1592973"/>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72" name="Straight Arrow Connector 5371">
            <a:extLst>
              <a:ext uri="{FF2B5EF4-FFF2-40B4-BE49-F238E27FC236}">
                <a16:creationId xmlns:a16="http://schemas.microsoft.com/office/drawing/2014/main" id="{5401B232-4932-0038-CD86-9B8B5466408A}"/>
              </a:ext>
            </a:extLst>
          </p:cNvPr>
          <p:cNvCxnSpPr>
            <a:cxnSpLocks/>
          </p:cNvCxnSpPr>
          <p:nvPr/>
        </p:nvCxnSpPr>
        <p:spPr>
          <a:xfrm flipH="1">
            <a:off x="5159331" y="1590265"/>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73" name="Straight Arrow Connector 5372">
            <a:extLst>
              <a:ext uri="{FF2B5EF4-FFF2-40B4-BE49-F238E27FC236}">
                <a16:creationId xmlns:a16="http://schemas.microsoft.com/office/drawing/2014/main" id="{86DDB11A-7A3F-8BEA-FD06-5A5834F78F46}"/>
              </a:ext>
            </a:extLst>
          </p:cNvPr>
          <p:cNvCxnSpPr>
            <a:cxnSpLocks/>
          </p:cNvCxnSpPr>
          <p:nvPr/>
        </p:nvCxnSpPr>
        <p:spPr>
          <a:xfrm>
            <a:off x="5312645" y="1471707"/>
            <a:ext cx="140173" cy="424"/>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74" name="Straight Arrow Connector 5373">
            <a:extLst>
              <a:ext uri="{FF2B5EF4-FFF2-40B4-BE49-F238E27FC236}">
                <a16:creationId xmlns:a16="http://schemas.microsoft.com/office/drawing/2014/main" id="{0157F00F-E485-BED6-CA49-CE33CD7B53AF}"/>
              </a:ext>
            </a:extLst>
          </p:cNvPr>
          <p:cNvCxnSpPr>
            <a:cxnSpLocks/>
          </p:cNvCxnSpPr>
          <p:nvPr/>
        </p:nvCxnSpPr>
        <p:spPr>
          <a:xfrm flipH="1">
            <a:off x="5314300" y="1550808"/>
            <a:ext cx="139843" cy="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75" name="Straight Arrow Connector 5374">
            <a:extLst>
              <a:ext uri="{FF2B5EF4-FFF2-40B4-BE49-F238E27FC236}">
                <a16:creationId xmlns:a16="http://schemas.microsoft.com/office/drawing/2014/main" id="{E134E841-23CF-7791-C94C-639CFF569322}"/>
              </a:ext>
            </a:extLst>
          </p:cNvPr>
          <p:cNvCxnSpPr>
            <a:cxnSpLocks/>
          </p:cNvCxnSpPr>
          <p:nvPr/>
        </p:nvCxnSpPr>
        <p:spPr>
          <a:xfrm>
            <a:off x="5792055" y="1463581"/>
            <a:ext cx="140173" cy="424"/>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76" name="Straight Arrow Connector 5375">
            <a:extLst>
              <a:ext uri="{FF2B5EF4-FFF2-40B4-BE49-F238E27FC236}">
                <a16:creationId xmlns:a16="http://schemas.microsoft.com/office/drawing/2014/main" id="{34F746CF-94FD-843B-F734-24CEC03E22E4}"/>
              </a:ext>
            </a:extLst>
          </p:cNvPr>
          <p:cNvCxnSpPr>
            <a:cxnSpLocks/>
          </p:cNvCxnSpPr>
          <p:nvPr/>
        </p:nvCxnSpPr>
        <p:spPr>
          <a:xfrm flipH="1">
            <a:off x="5793710" y="1542682"/>
            <a:ext cx="139843" cy="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77" name="Graphic 5376" descr="Cloud with solid fill">
            <a:extLst>
              <a:ext uri="{FF2B5EF4-FFF2-40B4-BE49-F238E27FC236}">
                <a16:creationId xmlns:a16="http://schemas.microsoft.com/office/drawing/2014/main" id="{79D6EF6D-262F-152D-F586-E7C8644877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6596" y="4384296"/>
            <a:ext cx="421448" cy="402490"/>
          </a:xfrm>
          <a:prstGeom prst="rect">
            <a:avLst/>
          </a:prstGeom>
        </p:spPr>
      </p:pic>
      <p:pic>
        <p:nvPicPr>
          <p:cNvPr id="5378" name="Picture 5377" descr="A logo with blue hexagons and black text&#10;&#10;Description automatically generated">
            <a:extLst>
              <a:ext uri="{FF2B5EF4-FFF2-40B4-BE49-F238E27FC236}">
                <a16:creationId xmlns:a16="http://schemas.microsoft.com/office/drawing/2014/main" id="{C286A9D3-1988-761B-58BC-F9D395F71357}"/>
              </a:ext>
            </a:extLst>
          </p:cNvPr>
          <p:cNvPicPr>
            <a:picLocks noChangeAspect="1"/>
          </p:cNvPicPr>
          <p:nvPr/>
        </p:nvPicPr>
        <p:blipFill rotWithShape="1">
          <a:blip r:embed="rId13"/>
          <a:srcRect l="499" t="2517" r="4306" b="12309"/>
          <a:stretch/>
        </p:blipFill>
        <p:spPr>
          <a:xfrm>
            <a:off x="221789" y="4543986"/>
            <a:ext cx="333820" cy="115110"/>
          </a:xfrm>
          <a:prstGeom prst="rect">
            <a:avLst/>
          </a:prstGeom>
        </p:spPr>
      </p:pic>
      <p:pic>
        <p:nvPicPr>
          <p:cNvPr id="5379" name="Graphic 5378" descr="Cloud with solid fill">
            <a:extLst>
              <a:ext uri="{FF2B5EF4-FFF2-40B4-BE49-F238E27FC236}">
                <a16:creationId xmlns:a16="http://schemas.microsoft.com/office/drawing/2014/main" id="{391D6777-2056-7368-AF2E-4D7E2DFCDD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3887" y="4089067"/>
            <a:ext cx="421448" cy="402490"/>
          </a:xfrm>
          <a:prstGeom prst="rect">
            <a:avLst/>
          </a:prstGeom>
        </p:spPr>
      </p:pic>
      <p:pic>
        <p:nvPicPr>
          <p:cNvPr id="5380" name="Picture 5379" descr="Google Compute Engine: Introduction, Features Advantages, 48% OFF">
            <a:extLst>
              <a:ext uri="{FF2B5EF4-FFF2-40B4-BE49-F238E27FC236}">
                <a16:creationId xmlns:a16="http://schemas.microsoft.com/office/drawing/2014/main" id="{F2F1D901-8E47-D037-C07D-A785797FD83E}"/>
              </a:ext>
            </a:extLst>
          </p:cNvPr>
          <p:cNvPicPr>
            <a:picLocks noChangeAspect="1"/>
          </p:cNvPicPr>
          <p:nvPr/>
        </p:nvPicPr>
        <p:blipFill rotWithShape="1">
          <a:blip r:embed="rId12"/>
          <a:srcRect l="9111" t="13450" r="8666" b="22667"/>
          <a:stretch/>
        </p:blipFill>
        <p:spPr>
          <a:xfrm>
            <a:off x="196882" y="4258544"/>
            <a:ext cx="376895" cy="90866"/>
          </a:xfrm>
          <a:prstGeom prst="rect">
            <a:avLst/>
          </a:prstGeom>
        </p:spPr>
      </p:pic>
      <p:cxnSp>
        <p:nvCxnSpPr>
          <p:cNvPr id="5382" name="Straight Arrow Connector 5381">
            <a:extLst>
              <a:ext uri="{FF2B5EF4-FFF2-40B4-BE49-F238E27FC236}">
                <a16:creationId xmlns:a16="http://schemas.microsoft.com/office/drawing/2014/main" id="{2F0FD5C0-5B0A-5C95-7820-BFD5622070E3}"/>
              </a:ext>
            </a:extLst>
          </p:cNvPr>
          <p:cNvCxnSpPr>
            <a:cxnSpLocks/>
          </p:cNvCxnSpPr>
          <p:nvPr/>
        </p:nvCxnSpPr>
        <p:spPr>
          <a:xfrm flipH="1">
            <a:off x="549994" y="4305384"/>
            <a:ext cx="139843" cy="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84" name="Straight Arrow Connector 5383">
            <a:extLst>
              <a:ext uri="{FF2B5EF4-FFF2-40B4-BE49-F238E27FC236}">
                <a16:creationId xmlns:a16="http://schemas.microsoft.com/office/drawing/2014/main" id="{F2801286-C42E-DCFA-5834-6D709FD979BC}"/>
              </a:ext>
            </a:extLst>
          </p:cNvPr>
          <p:cNvCxnSpPr>
            <a:cxnSpLocks/>
          </p:cNvCxnSpPr>
          <p:nvPr/>
        </p:nvCxnSpPr>
        <p:spPr>
          <a:xfrm flipH="1">
            <a:off x="389610" y="4369216"/>
            <a:ext cx="216" cy="12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85" name="Graphic 5384" descr="Cloud with solid fill">
            <a:extLst>
              <a:ext uri="{FF2B5EF4-FFF2-40B4-BE49-F238E27FC236}">
                <a16:creationId xmlns:a16="http://schemas.microsoft.com/office/drawing/2014/main" id="{DC82F96A-EA5A-1344-E932-B8C4173698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4036" y="4256995"/>
            <a:ext cx="421448" cy="402490"/>
          </a:xfrm>
          <a:prstGeom prst="rect">
            <a:avLst/>
          </a:prstGeom>
        </p:spPr>
      </p:pic>
      <p:pic>
        <p:nvPicPr>
          <p:cNvPr id="5387" name="Graphic 5386" descr="Cloud with solid fill">
            <a:extLst>
              <a:ext uri="{FF2B5EF4-FFF2-40B4-BE49-F238E27FC236}">
                <a16:creationId xmlns:a16="http://schemas.microsoft.com/office/drawing/2014/main" id="{5EC02236-B9EE-7F7E-A97D-59C6F9E92F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26580" y="3303593"/>
            <a:ext cx="643085" cy="1651121"/>
          </a:xfrm>
          <a:prstGeom prst="rect">
            <a:avLst/>
          </a:prstGeom>
        </p:spPr>
      </p:pic>
      <p:cxnSp>
        <p:nvCxnSpPr>
          <p:cNvPr id="5389" name="Straight Arrow Connector 5388">
            <a:extLst>
              <a:ext uri="{FF2B5EF4-FFF2-40B4-BE49-F238E27FC236}">
                <a16:creationId xmlns:a16="http://schemas.microsoft.com/office/drawing/2014/main" id="{E2DF9821-BAAA-659A-AFA6-91B77C5ECA51}"/>
              </a:ext>
            </a:extLst>
          </p:cNvPr>
          <p:cNvCxnSpPr>
            <a:cxnSpLocks/>
          </p:cNvCxnSpPr>
          <p:nvPr/>
        </p:nvCxnSpPr>
        <p:spPr>
          <a:xfrm>
            <a:off x="7799077" y="4494427"/>
            <a:ext cx="140173" cy="424"/>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93" name="Straight Arrow Connector 5392">
            <a:extLst>
              <a:ext uri="{FF2B5EF4-FFF2-40B4-BE49-F238E27FC236}">
                <a16:creationId xmlns:a16="http://schemas.microsoft.com/office/drawing/2014/main" id="{5F0BD0E1-179B-69CD-CF17-4353156AF6D6}"/>
              </a:ext>
            </a:extLst>
          </p:cNvPr>
          <p:cNvCxnSpPr>
            <a:cxnSpLocks/>
          </p:cNvCxnSpPr>
          <p:nvPr/>
        </p:nvCxnSpPr>
        <p:spPr>
          <a:xfrm>
            <a:off x="8283904" y="4475467"/>
            <a:ext cx="140173" cy="424"/>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pic>
        <p:nvPicPr>
          <p:cNvPr id="5386" name="Picture 5385" descr="A logo with blue hexagons and black text&#10;&#10;Description automatically generated">
            <a:extLst>
              <a:ext uri="{FF2B5EF4-FFF2-40B4-BE49-F238E27FC236}">
                <a16:creationId xmlns:a16="http://schemas.microsoft.com/office/drawing/2014/main" id="{E3C1B732-ED5B-65BE-6248-23980E0C160A}"/>
              </a:ext>
            </a:extLst>
          </p:cNvPr>
          <p:cNvPicPr>
            <a:picLocks noChangeAspect="1"/>
          </p:cNvPicPr>
          <p:nvPr/>
        </p:nvPicPr>
        <p:blipFill rotWithShape="1">
          <a:blip r:embed="rId13"/>
          <a:srcRect l="499" t="2517" r="4306" b="12309"/>
          <a:stretch/>
        </p:blipFill>
        <p:spPr>
          <a:xfrm>
            <a:off x="8434056" y="4403143"/>
            <a:ext cx="333820" cy="115110"/>
          </a:xfrm>
          <a:prstGeom prst="rect">
            <a:avLst/>
          </a:prstGeom>
        </p:spPr>
      </p:pic>
      <p:cxnSp>
        <p:nvCxnSpPr>
          <p:cNvPr id="5395" name="Straight Arrow Connector 5394">
            <a:extLst>
              <a:ext uri="{FF2B5EF4-FFF2-40B4-BE49-F238E27FC236}">
                <a16:creationId xmlns:a16="http://schemas.microsoft.com/office/drawing/2014/main" id="{38A29384-654C-261F-A7A1-CE3EBD31DA59}"/>
              </a:ext>
            </a:extLst>
          </p:cNvPr>
          <p:cNvCxnSpPr>
            <a:cxnSpLocks/>
          </p:cNvCxnSpPr>
          <p:nvPr/>
        </p:nvCxnSpPr>
        <p:spPr>
          <a:xfrm>
            <a:off x="564590" y="4621728"/>
            <a:ext cx="129340" cy="423"/>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pic>
        <p:nvPicPr>
          <p:cNvPr id="5388" name="Picture 5387" descr="Google Compute Engine: Introduction, Features Advantages, 48% OFF">
            <a:extLst>
              <a:ext uri="{FF2B5EF4-FFF2-40B4-BE49-F238E27FC236}">
                <a16:creationId xmlns:a16="http://schemas.microsoft.com/office/drawing/2014/main" id="{1C2B2DF1-BF7D-D00C-DC48-305511787B58}"/>
              </a:ext>
            </a:extLst>
          </p:cNvPr>
          <p:cNvPicPr>
            <a:picLocks noChangeAspect="1"/>
          </p:cNvPicPr>
          <p:nvPr/>
        </p:nvPicPr>
        <p:blipFill rotWithShape="1">
          <a:blip r:embed="rId12"/>
          <a:srcRect l="9111" t="13450" r="8666" b="22667"/>
          <a:stretch/>
        </p:blipFill>
        <p:spPr>
          <a:xfrm>
            <a:off x="7927030" y="4423764"/>
            <a:ext cx="376895" cy="90866"/>
          </a:xfrm>
          <a:prstGeom prst="rect">
            <a:avLst/>
          </a:prstGeom>
        </p:spPr>
      </p:pic>
      <p:cxnSp>
        <p:nvCxnSpPr>
          <p:cNvPr id="5399" name="Straight Arrow Connector 5398">
            <a:extLst>
              <a:ext uri="{FF2B5EF4-FFF2-40B4-BE49-F238E27FC236}">
                <a16:creationId xmlns:a16="http://schemas.microsoft.com/office/drawing/2014/main" id="{46059062-D29C-3B77-258A-90408703C89C}"/>
              </a:ext>
            </a:extLst>
          </p:cNvPr>
          <p:cNvCxnSpPr>
            <a:cxnSpLocks/>
          </p:cNvCxnSpPr>
          <p:nvPr/>
        </p:nvCxnSpPr>
        <p:spPr>
          <a:xfrm flipH="1">
            <a:off x="7814299" y="4145988"/>
            <a:ext cx="578510" cy="4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27" name="Picture 5326" descr="A blue and white logo&#10;&#10;Description automatically generated">
            <a:extLst>
              <a:ext uri="{FF2B5EF4-FFF2-40B4-BE49-F238E27FC236}">
                <a16:creationId xmlns:a16="http://schemas.microsoft.com/office/drawing/2014/main" id="{F3BA556D-2E2F-D561-563C-54EE42B25620}"/>
              </a:ext>
            </a:extLst>
          </p:cNvPr>
          <p:cNvPicPr>
            <a:picLocks noChangeAspect="1"/>
          </p:cNvPicPr>
          <p:nvPr/>
        </p:nvPicPr>
        <p:blipFill>
          <a:blip r:embed="rId15"/>
          <a:stretch>
            <a:fillRect/>
          </a:stretch>
        </p:blipFill>
        <p:spPr>
          <a:xfrm>
            <a:off x="8436248" y="4109372"/>
            <a:ext cx="257178" cy="100484"/>
          </a:xfrm>
          <a:prstGeom prst="rect">
            <a:avLst/>
          </a:prstGeom>
        </p:spPr>
      </p:pic>
      <p:pic>
        <p:nvPicPr>
          <p:cNvPr id="5333" name="Picture 5332" descr="File:Google news logo.png - Wikipedia">
            <a:extLst>
              <a:ext uri="{FF2B5EF4-FFF2-40B4-BE49-F238E27FC236}">
                <a16:creationId xmlns:a16="http://schemas.microsoft.com/office/drawing/2014/main" id="{D979D0F2-7BAE-17B1-7D8C-9A759B091CC7}"/>
              </a:ext>
            </a:extLst>
          </p:cNvPr>
          <p:cNvPicPr>
            <a:picLocks noChangeAspect="1"/>
          </p:cNvPicPr>
          <p:nvPr/>
        </p:nvPicPr>
        <p:blipFill>
          <a:blip r:embed="rId16"/>
          <a:stretch>
            <a:fillRect/>
          </a:stretch>
        </p:blipFill>
        <p:spPr>
          <a:xfrm>
            <a:off x="8659290" y="4173316"/>
            <a:ext cx="309477" cy="228409"/>
          </a:xfrm>
          <a:prstGeom prst="rect">
            <a:avLst/>
          </a:prstGeom>
        </p:spPr>
      </p:pic>
      <p:pic>
        <p:nvPicPr>
          <p:cNvPr id="5335" name="Picture 5334" descr="GNews">
            <a:extLst>
              <a:ext uri="{FF2B5EF4-FFF2-40B4-BE49-F238E27FC236}">
                <a16:creationId xmlns:a16="http://schemas.microsoft.com/office/drawing/2014/main" id="{2E6C0E83-2402-12A0-0DB6-679AA46412AB}"/>
              </a:ext>
            </a:extLst>
          </p:cNvPr>
          <p:cNvPicPr>
            <a:picLocks noChangeAspect="1"/>
          </p:cNvPicPr>
          <p:nvPr/>
        </p:nvPicPr>
        <p:blipFill rotWithShape="1">
          <a:blip r:embed="rId17"/>
          <a:srcRect l="29711" t="24347" r="27306" b="24775"/>
          <a:stretch/>
        </p:blipFill>
        <p:spPr>
          <a:xfrm>
            <a:off x="8378736" y="4246723"/>
            <a:ext cx="313863" cy="143796"/>
          </a:xfrm>
          <a:prstGeom prst="rect">
            <a:avLst/>
          </a:prstGeom>
        </p:spPr>
      </p:pic>
      <p:cxnSp>
        <p:nvCxnSpPr>
          <p:cNvPr id="5402" name="Straight Arrow Connector 5401">
            <a:extLst>
              <a:ext uri="{FF2B5EF4-FFF2-40B4-BE49-F238E27FC236}">
                <a16:creationId xmlns:a16="http://schemas.microsoft.com/office/drawing/2014/main" id="{D59218D6-F7A6-9C27-7005-CA6C17C595D9}"/>
              </a:ext>
            </a:extLst>
          </p:cNvPr>
          <p:cNvCxnSpPr>
            <a:cxnSpLocks/>
          </p:cNvCxnSpPr>
          <p:nvPr/>
        </p:nvCxnSpPr>
        <p:spPr>
          <a:xfrm>
            <a:off x="2723593" y="2937023"/>
            <a:ext cx="5529" cy="6336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03" name="Straight Arrow Connector 5402">
            <a:extLst>
              <a:ext uri="{FF2B5EF4-FFF2-40B4-BE49-F238E27FC236}">
                <a16:creationId xmlns:a16="http://schemas.microsoft.com/office/drawing/2014/main" id="{125E3D28-1180-28AC-7288-3BE6C47446CC}"/>
              </a:ext>
            </a:extLst>
          </p:cNvPr>
          <p:cNvCxnSpPr>
            <a:cxnSpLocks/>
          </p:cNvCxnSpPr>
          <p:nvPr/>
        </p:nvCxnSpPr>
        <p:spPr>
          <a:xfrm flipV="1">
            <a:off x="2282050" y="2936125"/>
            <a:ext cx="444018" cy="89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04" name="Straight Arrow Connector 5403">
            <a:extLst>
              <a:ext uri="{FF2B5EF4-FFF2-40B4-BE49-F238E27FC236}">
                <a16:creationId xmlns:a16="http://schemas.microsoft.com/office/drawing/2014/main" id="{69548F86-50A4-226A-6D11-213F891C4692}"/>
              </a:ext>
            </a:extLst>
          </p:cNvPr>
          <p:cNvCxnSpPr>
            <a:cxnSpLocks/>
          </p:cNvCxnSpPr>
          <p:nvPr/>
        </p:nvCxnSpPr>
        <p:spPr>
          <a:xfrm>
            <a:off x="1395660" y="2425155"/>
            <a:ext cx="5174" cy="741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503681"/>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a:t>Activity diagram</a:t>
            </a:r>
          </a:p>
        </p:txBody>
      </p:sp>
      <p:sp>
        <p:nvSpPr>
          <p:cNvPr id="4" name="Rectangle: Rounded Corners 3">
            <a:extLst>
              <a:ext uri="{FF2B5EF4-FFF2-40B4-BE49-F238E27FC236}">
                <a16:creationId xmlns:a16="http://schemas.microsoft.com/office/drawing/2014/main" id="{F9C2C2D7-555C-67A2-24F3-B534F27A7F41}"/>
              </a:ext>
            </a:extLst>
          </p:cNvPr>
          <p:cNvSpPr/>
          <p:nvPr/>
        </p:nvSpPr>
        <p:spPr>
          <a:xfrm>
            <a:off x="3457661" y="1431722"/>
            <a:ext cx="2020349" cy="26788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endParaRPr lang="en-HK"/>
          </a:p>
        </p:txBody>
      </p:sp>
      <p:sp>
        <p:nvSpPr>
          <p:cNvPr id="6" name="Rectangle: Rounded Corners 5">
            <a:extLst>
              <a:ext uri="{FF2B5EF4-FFF2-40B4-BE49-F238E27FC236}">
                <a16:creationId xmlns:a16="http://schemas.microsoft.com/office/drawing/2014/main" id="{939FC40F-064E-DD5B-A615-3F1340B2C97E}"/>
              </a:ext>
            </a:extLst>
          </p:cNvPr>
          <p:cNvSpPr/>
          <p:nvPr/>
        </p:nvSpPr>
        <p:spPr>
          <a:xfrm>
            <a:off x="1002484" y="1614881"/>
            <a:ext cx="1891718" cy="21308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TextBox 7">
            <a:extLst>
              <a:ext uri="{FF2B5EF4-FFF2-40B4-BE49-F238E27FC236}">
                <a16:creationId xmlns:a16="http://schemas.microsoft.com/office/drawing/2014/main" id="{9BDAFDC7-5FC8-BB00-5021-ACEB1C488116}"/>
              </a:ext>
            </a:extLst>
          </p:cNvPr>
          <p:cNvSpPr txBox="1"/>
          <p:nvPr/>
        </p:nvSpPr>
        <p:spPr>
          <a:xfrm>
            <a:off x="1430322" y="1652632"/>
            <a:ext cx="1753299" cy="307777"/>
          </a:xfrm>
          <a:prstGeom prst="rect">
            <a:avLst/>
          </a:prstGeom>
          <a:noFill/>
        </p:spPr>
        <p:txBody>
          <a:bodyPr wrap="square" rtlCol="0">
            <a:spAutoFit/>
          </a:bodyPr>
          <a:lstStyle/>
          <a:p>
            <a:r>
              <a:rPr lang="en-US" altLang="zh-CN"/>
              <a:t>APP client</a:t>
            </a:r>
            <a:endParaRPr lang="en-HK"/>
          </a:p>
        </p:txBody>
      </p:sp>
      <p:sp>
        <p:nvSpPr>
          <p:cNvPr id="10" name="TextBox 9">
            <a:extLst>
              <a:ext uri="{FF2B5EF4-FFF2-40B4-BE49-F238E27FC236}">
                <a16:creationId xmlns:a16="http://schemas.microsoft.com/office/drawing/2014/main" id="{27AB616E-4C01-8122-691F-E47AF22FE03A}"/>
              </a:ext>
            </a:extLst>
          </p:cNvPr>
          <p:cNvSpPr txBox="1"/>
          <p:nvPr/>
        </p:nvSpPr>
        <p:spPr>
          <a:xfrm>
            <a:off x="3625440" y="2874627"/>
            <a:ext cx="1525399" cy="523220"/>
          </a:xfrm>
          <a:prstGeom prst="rect">
            <a:avLst/>
          </a:prstGeom>
          <a:noFill/>
        </p:spPr>
        <p:txBody>
          <a:bodyPr wrap="square" rtlCol="0">
            <a:spAutoFit/>
          </a:bodyPr>
          <a:lstStyle/>
          <a:p>
            <a:r>
              <a:rPr lang="en-HK"/>
              <a:t>GCP xxx engine (Taiwan)</a:t>
            </a:r>
          </a:p>
        </p:txBody>
      </p:sp>
      <p:sp>
        <p:nvSpPr>
          <p:cNvPr id="12" name="TextBox 11">
            <a:extLst>
              <a:ext uri="{FF2B5EF4-FFF2-40B4-BE49-F238E27FC236}">
                <a16:creationId xmlns:a16="http://schemas.microsoft.com/office/drawing/2014/main" id="{EF9CA1D6-04D6-F31D-7241-B952E2695403}"/>
              </a:ext>
            </a:extLst>
          </p:cNvPr>
          <p:cNvSpPr txBox="1"/>
          <p:nvPr/>
        </p:nvSpPr>
        <p:spPr>
          <a:xfrm>
            <a:off x="3656200" y="1420535"/>
            <a:ext cx="1525399" cy="1169551"/>
          </a:xfrm>
          <a:prstGeom prst="rect">
            <a:avLst/>
          </a:prstGeom>
          <a:noFill/>
        </p:spPr>
        <p:txBody>
          <a:bodyPr wrap="square" rtlCol="0">
            <a:spAutoFit/>
          </a:bodyPr>
          <a:lstStyle/>
          <a:p>
            <a:r>
              <a:rPr lang="en-HK"/>
              <a:t>Python Subsequent trend analysis functions (Taiwan)</a:t>
            </a:r>
          </a:p>
        </p:txBody>
      </p:sp>
      <p:sp>
        <p:nvSpPr>
          <p:cNvPr id="14" name="TextBox 13">
            <a:extLst>
              <a:ext uri="{FF2B5EF4-FFF2-40B4-BE49-F238E27FC236}">
                <a16:creationId xmlns:a16="http://schemas.microsoft.com/office/drawing/2014/main" id="{50E3DA98-6DB7-1926-7263-1874A12D8C0D}"/>
              </a:ext>
            </a:extLst>
          </p:cNvPr>
          <p:cNvSpPr txBox="1"/>
          <p:nvPr/>
        </p:nvSpPr>
        <p:spPr>
          <a:xfrm>
            <a:off x="5791200" y="2393658"/>
            <a:ext cx="1525399" cy="307777"/>
          </a:xfrm>
          <a:prstGeom prst="rect">
            <a:avLst/>
          </a:prstGeom>
          <a:noFill/>
        </p:spPr>
        <p:txBody>
          <a:bodyPr wrap="square" rtlCol="0">
            <a:spAutoFit/>
          </a:bodyPr>
          <a:lstStyle/>
          <a:p>
            <a:r>
              <a:rPr lang="en-HK" err="1"/>
              <a:t>Gnews</a:t>
            </a:r>
            <a:endParaRPr lang="en-HK"/>
          </a:p>
        </p:txBody>
      </p:sp>
      <p:sp>
        <p:nvSpPr>
          <p:cNvPr id="16" name="TextBox 15">
            <a:extLst>
              <a:ext uri="{FF2B5EF4-FFF2-40B4-BE49-F238E27FC236}">
                <a16:creationId xmlns:a16="http://schemas.microsoft.com/office/drawing/2014/main" id="{B50E828C-04B0-7336-3EA4-A3E4E96D21A6}"/>
              </a:ext>
            </a:extLst>
          </p:cNvPr>
          <p:cNvSpPr txBox="1"/>
          <p:nvPr/>
        </p:nvSpPr>
        <p:spPr>
          <a:xfrm>
            <a:off x="5800986" y="3103925"/>
            <a:ext cx="1525399" cy="307777"/>
          </a:xfrm>
          <a:prstGeom prst="rect">
            <a:avLst/>
          </a:prstGeom>
          <a:noFill/>
        </p:spPr>
        <p:txBody>
          <a:bodyPr wrap="square" rtlCol="0">
            <a:spAutoFit/>
          </a:bodyPr>
          <a:lstStyle/>
          <a:p>
            <a:r>
              <a:rPr lang="en-HK"/>
              <a:t>Gemini</a:t>
            </a:r>
          </a:p>
        </p:txBody>
      </p:sp>
      <p:sp>
        <p:nvSpPr>
          <p:cNvPr id="18" name="TextBox 17">
            <a:extLst>
              <a:ext uri="{FF2B5EF4-FFF2-40B4-BE49-F238E27FC236}">
                <a16:creationId xmlns:a16="http://schemas.microsoft.com/office/drawing/2014/main" id="{C2F7D25E-C639-23AF-E792-0FF23276388D}"/>
              </a:ext>
            </a:extLst>
          </p:cNvPr>
          <p:cNvSpPr txBox="1"/>
          <p:nvPr/>
        </p:nvSpPr>
        <p:spPr>
          <a:xfrm>
            <a:off x="1284914" y="2539068"/>
            <a:ext cx="1479258" cy="523220"/>
          </a:xfrm>
          <a:prstGeom prst="rect">
            <a:avLst/>
          </a:prstGeom>
          <a:noFill/>
        </p:spPr>
        <p:txBody>
          <a:bodyPr wrap="square" rtlCol="0">
            <a:spAutoFit/>
          </a:bodyPr>
          <a:lstStyle/>
          <a:p>
            <a:r>
              <a:rPr lang="en-US"/>
              <a:t>Trend matching function</a:t>
            </a:r>
            <a:endParaRPr lang="en-HK"/>
          </a:p>
        </p:txBody>
      </p:sp>
      <p:sp>
        <p:nvSpPr>
          <p:cNvPr id="20" name="TextBox 19">
            <a:extLst>
              <a:ext uri="{FF2B5EF4-FFF2-40B4-BE49-F238E27FC236}">
                <a16:creationId xmlns:a16="http://schemas.microsoft.com/office/drawing/2014/main" id="{510DF82B-1CB0-9DA1-3023-81D290486F34}"/>
              </a:ext>
            </a:extLst>
          </p:cNvPr>
          <p:cNvSpPr txBox="1"/>
          <p:nvPr/>
        </p:nvSpPr>
        <p:spPr>
          <a:xfrm>
            <a:off x="1252756" y="4063069"/>
            <a:ext cx="1479258" cy="307777"/>
          </a:xfrm>
          <a:prstGeom prst="rect">
            <a:avLst/>
          </a:prstGeom>
          <a:noFill/>
        </p:spPr>
        <p:txBody>
          <a:bodyPr wrap="square" rtlCol="0">
            <a:spAutoFit/>
          </a:bodyPr>
          <a:lstStyle/>
          <a:p>
            <a:r>
              <a:rPr lang="en-US"/>
              <a:t>Yahoo finance</a:t>
            </a:r>
            <a:endParaRPr lang="en-HK"/>
          </a:p>
        </p:txBody>
      </p:sp>
      <p:sp>
        <p:nvSpPr>
          <p:cNvPr id="22" name="TextBox 21">
            <a:extLst>
              <a:ext uri="{FF2B5EF4-FFF2-40B4-BE49-F238E27FC236}">
                <a16:creationId xmlns:a16="http://schemas.microsoft.com/office/drawing/2014/main" id="{2070AAC8-A910-396D-BA20-E4ABDDD13181}"/>
              </a:ext>
            </a:extLst>
          </p:cNvPr>
          <p:cNvSpPr txBox="1"/>
          <p:nvPr/>
        </p:nvSpPr>
        <p:spPr>
          <a:xfrm>
            <a:off x="3892492" y="3763770"/>
            <a:ext cx="1254154" cy="307777"/>
          </a:xfrm>
          <a:prstGeom prst="rect">
            <a:avLst/>
          </a:prstGeom>
          <a:noFill/>
        </p:spPr>
        <p:txBody>
          <a:bodyPr wrap="square">
            <a:spAutoFit/>
          </a:bodyPr>
          <a:lstStyle/>
          <a:p>
            <a:r>
              <a:rPr lang="en-HK"/>
              <a:t>GCP server</a:t>
            </a:r>
          </a:p>
        </p:txBody>
      </p:sp>
    </p:spTree>
    <p:extLst>
      <p:ext uri="{BB962C8B-B14F-4D97-AF65-F5344CB8AC3E}">
        <p14:creationId xmlns:p14="http://schemas.microsoft.com/office/powerpoint/2010/main" val="378001348"/>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a:t>Class diagram</a:t>
            </a:r>
          </a:p>
        </p:txBody>
      </p:sp>
    </p:spTree>
    <p:extLst>
      <p:ext uri="{BB962C8B-B14F-4D97-AF65-F5344CB8AC3E}">
        <p14:creationId xmlns:p14="http://schemas.microsoft.com/office/powerpoint/2010/main" val="246651890"/>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pic>
        <p:nvPicPr>
          <p:cNvPr id="2" name="Picture 1" descr="A diagram of a presentation&#10;&#10;Description automatically generated">
            <a:extLst>
              <a:ext uri="{FF2B5EF4-FFF2-40B4-BE49-F238E27FC236}">
                <a16:creationId xmlns:a16="http://schemas.microsoft.com/office/drawing/2014/main" id="{6E671BDB-8D9D-90DB-7106-1DC5954BACA1}"/>
              </a:ext>
            </a:extLst>
          </p:cNvPr>
          <p:cNvPicPr>
            <a:picLocks noChangeAspect="1"/>
          </p:cNvPicPr>
          <p:nvPr/>
        </p:nvPicPr>
        <p:blipFill rotWithShape="1">
          <a:blip r:embed="rId3"/>
          <a:srcRect t="10678" r="7897" b="30000"/>
          <a:stretch/>
        </p:blipFill>
        <p:spPr>
          <a:xfrm>
            <a:off x="132588" y="1815487"/>
            <a:ext cx="5987970" cy="2020123"/>
          </a:xfrm>
          <a:prstGeom prst="rect">
            <a:avLst/>
          </a:prstGeom>
        </p:spPr>
      </p:pic>
      <p:sp>
        <p:nvSpPr>
          <p:cNvPr id="8" name="Rectangle 7">
            <a:extLst>
              <a:ext uri="{FF2B5EF4-FFF2-40B4-BE49-F238E27FC236}">
                <a16:creationId xmlns:a16="http://schemas.microsoft.com/office/drawing/2014/main" id="{50409B8B-20BA-3C4D-4F98-D8D2EE9030DA}"/>
              </a:ext>
            </a:extLst>
          </p:cNvPr>
          <p:cNvSpPr/>
          <p:nvPr/>
        </p:nvSpPr>
        <p:spPr>
          <a:xfrm>
            <a:off x="6557306" y="131798"/>
            <a:ext cx="2454112" cy="487519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b="0"/>
              <a:t>Software design patterns Used</a:t>
            </a:r>
            <a:endParaRPr lang="en-US"/>
          </a:p>
        </p:txBody>
      </p:sp>
      <p:sp>
        <p:nvSpPr>
          <p:cNvPr id="3" name="Google Shape;2459;p49">
            <a:extLst>
              <a:ext uri="{FF2B5EF4-FFF2-40B4-BE49-F238E27FC236}">
                <a16:creationId xmlns:a16="http://schemas.microsoft.com/office/drawing/2014/main" id="{F1208745-4D90-F25C-6D7F-10E17875E094}"/>
              </a:ext>
            </a:extLst>
          </p:cNvPr>
          <p:cNvSpPr txBox="1">
            <a:spLocks/>
          </p:cNvSpPr>
          <p:nvPr/>
        </p:nvSpPr>
        <p:spPr>
          <a:xfrm>
            <a:off x="1084800" y="1286934"/>
            <a:ext cx="2633310" cy="39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241300" indent="-203200">
              <a:buSzPts val="1200"/>
              <a:buFont typeface="Work Sans"/>
              <a:buChar char="●"/>
            </a:pPr>
            <a:r>
              <a:rPr lang="en-US" sz="1400"/>
              <a:t>MVP Architecture</a:t>
            </a:r>
          </a:p>
          <a:p>
            <a:pPr marL="241300" indent="-203200">
              <a:buSzPts val="1200"/>
              <a:buFont typeface="Work Sans"/>
              <a:buChar char="●"/>
            </a:pPr>
            <a:endParaRPr lang="en-US" sz="1400"/>
          </a:p>
          <a:p>
            <a:pPr marL="698500" lvl="1" indent="-203200">
              <a:buSzPts val="1200"/>
              <a:buFont typeface="Work Sans"/>
              <a:buChar char="●"/>
            </a:pPr>
            <a:endParaRPr lang="en-US" sz="1400"/>
          </a:p>
          <a:p>
            <a:pPr marL="38100" indent="0">
              <a:buSzPts val="1200"/>
            </a:pPr>
            <a:endParaRPr lang="en-US" sz="1400" u="sng"/>
          </a:p>
          <a:p>
            <a:pPr marL="241300" indent="-203200">
              <a:buSzPts val="1200"/>
              <a:buFont typeface="Work Sans"/>
              <a:buChar char="●"/>
            </a:pPr>
            <a:endParaRPr lang="en-US"/>
          </a:p>
        </p:txBody>
      </p:sp>
      <p:pic>
        <p:nvPicPr>
          <p:cNvPr id="4" name="Picture 3" descr="A screenshot of a computer&#10;&#10;Description automatically generated">
            <a:extLst>
              <a:ext uri="{FF2B5EF4-FFF2-40B4-BE49-F238E27FC236}">
                <a16:creationId xmlns:a16="http://schemas.microsoft.com/office/drawing/2014/main" id="{4AD9AC47-D79B-2513-B3F8-9003B35335D6}"/>
              </a:ext>
            </a:extLst>
          </p:cNvPr>
          <p:cNvPicPr>
            <a:picLocks noChangeAspect="1"/>
          </p:cNvPicPr>
          <p:nvPr/>
        </p:nvPicPr>
        <p:blipFill>
          <a:blip r:embed="rId4"/>
          <a:stretch>
            <a:fillRect/>
          </a:stretch>
        </p:blipFill>
        <p:spPr>
          <a:xfrm>
            <a:off x="6632257" y="384993"/>
            <a:ext cx="2307717" cy="1897380"/>
          </a:xfrm>
          <a:prstGeom prst="rect">
            <a:avLst/>
          </a:prstGeom>
        </p:spPr>
      </p:pic>
      <p:pic>
        <p:nvPicPr>
          <p:cNvPr id="5" name="Picture 4" descr="A black and white rectangular sign with white text&#10;&#10;Description automatically generated">
            <a:extLst>
              <a:ext uri="{FF2B5EF4-FFF2-40B4-BE49-F238E27FC236}">
                <a16:creationId xmlns:a16="http://schemas.microsoft.com/office/drawing/2014/main" id="{E507B814-3781-5F64-CB44-EE0348544080}"/>
              </a:ext>
            </a:extLst>
          </p:cNvPr>
          <p:cNvPicPr>
            <a:picLocks noChangeAspect="1"/>
          </p:cNvPicPr>
          <p:nvPr/>
        </p:nvPicPr>
        <p:blipFill>
          <a:blip r:embed="rId5"/>
          <a:stretch>
            <a:fillRect/>
          </a:stretch>
        </p:blipFill>
        <p:spPr>
          <a:xfrm>
            <a:off x="6635496" y="2377821"/>
            <a:ext cx="1240536" cy="68046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45C32D4-4D8F-FC40-D79B-8F42CFF40B38}"/>
              </a:ext>
            </a:extLst>
          </p:cNvPr>
          <p:cNvPicPr>
            <a:picLocks noChangeAspect="1"/>
          </p:cNvPicPr>
          <p:nvPr/>
        </p:nvPicPr>
        <p:blipFill>
          <a:blip r:embed="rId6"/>
          <a:stretch>
            <a:fillRect/>
          </a:stretch>
        </p:blipFill>
        <p:spPr>
          <a:xfrm>
            <a:off x="6635658" y="3120390"/>
            <a:ext cx="1930583" cy="1815084"/>
          </a:xfrm>
          <a:prstGeom prst="rect">
            <a:avLst/>
          </a:prstGeom>
        </p:spPr>
      </p:pic>
      <p:sp>
        <p:nvSpPr>
          <p:cNvPr id="10" name="Rectangle 9">
            <a:extLst>
              <a:ext uri="{FF2B5EF4-FFF2-40B4-BE49-F238E27FC236}">
                <a16:creationId xmlns:a16="http://schemas.microsoft.com/office/drawing/2014/main" id="{E2A0DA2B-1F9A-65D0-572A-54FB9449698B}"/>
              </a:ext>
            </a:extLst>
          </p:cNvPr>
          <p:cNvSpPr/>
          <p:nvPr/>
        </p:nvSpPr>
        <p:spPr>
          <a:xfrm>
            <a:off x="5507664" y="3354571"/>
            <a:ext cx="579437" cy="206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E19CAB6-8A31-2790-ADFE-D96F85CC0A96}"/>
              </a:ext>
            </a:extLst>
          </p:cNvPr>
          <p:cNvSpPr/>
          <p:nvPr/>
        </p:nvSpPr>
        <p:spPr>
          <a:xfrm>
            <a:off x="2114383" y="3509352"/>
            <a:ext cx="1004093" cy="206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CE7F9FC-DC8C-E7E2-AA0D-571744E7B3D5}"/>
              </a:ext>
            </a:extLst>
          </p:cNvPr>
          <p:cNvSpPr/>
          <p:nvPr/>
        </p:nvSpPr>
        <p:spPr>
          <a:xfrm>
            <a:off x="2777164" y="3354571"/>
            <a:ext cx="293687" cy="20637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81938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sp>
        <p:nvSpPr>
          <p:cNvPr id="8" name="Rectangle 7">
            <a:extLst>
              <a:ext uri="{FF2B5EF4-FFF2-40B4-BE49-F238E27FC236}">
                <a16:creationId xmlns:a16="http://schemas.microsoft.com/office/drawing/2014/main" id="{50409B8B-20BA-3C4D-4F98-D8D2EE9030DA}"/>
              </a:ext>
            </a:extLst>
          </p:cNvPr>
          <p:cNvSpPr/>
          <p:nvPr/>
        </p:nvSpPr>
        <p:spPr>
          <a:xfrm>
            <a:off x="119930" y="2440658"/>
            <a:ext cx="8891488" cy="25663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b="0"/>
              <a:t>Project structure</a:t>
            </a:r>
            <a:endParaRPr lang="en-US"/>
          </a:p>
        </p:txBody>
      </p:sp>
      <p:pic>
        <p:nvPicPr>
          <p:cNvPr id="7" name="Picture 6" descr="A screen shot of a computer&#10;&#10;Description automatically generated">
            <a:extLst>
              <a:ext uri="{FF2B5EF4-FFF2-40B4-BE49-F238E27FC236}">
                <a16:creationId xmlns:a16="http://schemas.microsoft.com/office/drawing/2014/main" id="{4B29E5B8-873E-433E-C9B2-E4B7945888E1}"/>
              </a:ext>
            </a:extLst>
          </p:cNvPr>
          <p:cNvPicPr>
            <a:picLocks noChangeAspect="1"/>
          </p:cNvPicPr>
          <p:nvPr/>
        </p:nvPicPr>
        <p:blipFill>
          <a:blip r:embed="rId3"/>
          <a:stretch>
            <a:fillRect/>
          </a:stretch>
        </p:blipFill>
        <p:spPr>
          <a:xfrm>
            <a:off x="6103620" y="2900553"/>
            <a:ext cx="1138428" cy="43510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31085DD-5C32-151E-E55B-EDC868AA98EB}"/>
              </a:ext>
            </a:extLst>
          </p:cNvPr>
          <p:cNvPicPr>
            <a:picLocks noChangeAspect="1"/>
          </p:cNvPicPr>
          <p:nvPr/>
        </p:nvPicPr>
        <p:blipFill>
          <a:blip r:embed="rId4"/>
          <a:stretch>
            <a:fillRect/>
          </a:stretch>
        </p:blipFill>
        <p:spPr>
          <a:xfrm>
            <a:off x="6103239" y="2273427"/>
            <a:ext cx="1134618" cy="50520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EE624D3F-7FF0-4160-5FFA-3322FB5F74A8}"/>
              </a:ext>
            </a:extLst>
          </p:cNvPr>
          <p:cNvPicPr>
            <a:picLocks noChangeAspect="1"/>
          </p:cNvPicPr>
          <p:nvPr/>
        </p:nvPicPr>
        <p:blipFill>
          <a:blip r:embed="rId5"/>
          <a:stretch>
            <a:fillRect/>
          </a:stretch>
        </p:blipFill>
        <p:spPr>
          <a:xfrm>
            <a:off x="317242" y="1714500"/>
            <a:ext cx="1683521" cy="191566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3924AD8-E7AB-E665-BEAC-35FCB4C14EF4}"/>
              </a:ext>
            </a:extLst>
          </p:cNvPr>
          <p:cNvPicPr>
            <a:picLocks noChangeAspect="1"/>
          </p:cNvPicPr>
          <p:nvPr/>
        </p:nvPicPr>
        <p:blipFill>
          <a:blip r:embed="rId6"/>
          <a:stretch>
            <a:fillRect/>
          </a:stretch>
        </p:blipFill>
        <p:spPr>
          <a:xfrm>
            <a:off x="7408437" y="1709928"/>
            <a:ext cx="1217130" cy="2121408"/>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8EF9E676-52D4-91F2-FCFD-B97A47107FF7}"/>
              </a:ext>
            </a:extLst>
          </p:cNvPr>
          <p:cNvPicPr>
            <a:picLocks noChangeAspect="1"/>
          </p:cNvPicPr>
          <p:nvPr/>
        </p:nvPicPr>
        <p:blipFill>
          <a:blip r:embed="rId7"/>
          <a:stretch>
            <a:fillRect/>
          </a:stretch>
        </p:blipFill>
        <p:spPr>
          <a:xfrm>
            <a:off x="2170176" y="1712976"/>
            <a:ext cx="1648968" cy="126492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8B62CA5C-6069-3E3E-55E5-9CA1ECA792BD}"/>
              </a:ext>
            </a:extLst>
          </p:cNvPr>
          <p:cNvPicPr>
            <a:picLocks noChangeAspect="1"/>
          </p:cNvPicPr>
          <p:nvPr/>
        </p:nvPicPr>
        <p:blipFill>
          <a:blip r:embed="rId8"/>
          <a:stretch>
            <a:fillRect/>
          </a:stretch>
        </p:blipFill>
        <p:spPr>
          <a:xfrm>
            <a:off x="3982593" y="1711452"/>
            <a:ext cx="1951482" cy="1885188"/>
          </a:xfrm>
          <a:prstGeom prst="rect">
            <a:avLst/>
          </a:prstGeom>
        </p:spPr>
      </p:pic>
      <p:pic>
        <p:nvPicPr>
          <p:cNvPr id="17" name="Picture 16" descr="A black and white rectangular sign with white text&#10;&#10;Description automatically generated">
            <a:extLst>
              <a:ext uri="{FF2B5EF4-FFF2-40B4-BE49-F238E27FC236}">
                <a16:creationId xmlns:a16="http://schemas.microsoft.com/office/drawing/2014/main" id="{48062C36-A305-0B20-9965-83DCA81CC9A0}"/>
              </a:ext>
            </a:extLst>
          </p:cNvPr>
          <p:cNvPicPr>
            <a:picLocks noChangeAspect="1"/>
          </p:cNvPicPr>
          <p:nvPr/>
        </p:nvPicPr>
        <p:blipFill>
          <a:blip r:embed="rId9"/>
          <a:stretch>
            <a:fillRect/>
          </a:stretch>
        </p:blipFill>
        <p:spPr>
          <a:xfrm>
            <a:off x="6101715" y="1710880"/>
            <a:ext cx="1146810" cy="450723"/>
          </a:xfrm>
          <a:prstGeom prst="rect">
            <a:avLst/>
          </a:prstGeom>
        </p:spPr>
      </p:pic>
    </p:spTree>
    <p:extLst>
      <p:ext uri="{BB962C8B-B14F-4D97-AF65-F5344CB8AC3E}">
        <p14:creationId xmlns:p14="http://schemas.microsoft.com/office/powerpoint/2010/main" val="386725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b="0"/>
              <a:t>Software hardware architectural</a:t>
            </a:r>
            <a:endParaRPr lang="en-US"/>
          </a:p>
        </p:txBody>
      </p:sp>
      <p:graphicFrame>
        <p:nvGraphicFramePr>
          <p:cNvPr id="3" name="Table 2">
            <a:extLst>
              <a:ext uri="{FF2B5EF4-FFF2-40B4-BE49-F238E27FC236}">
                <a16:creationId xmlns:a16="http://schemas.microsoft.com/office/drawing/2014/main" id="{9B94ECB8-97D7-AD20-375A-61782E55FB71}"/>
              </a:ext>
            </a:extLst>
          </p:cNvPr>
          <p:cNvGraphicFramePr>
            <a:graphicFrameLocks noGrp="1"/>
          </p:cNvGraphicFramePr>
          <p:nvPr>
            <p:extLst>
              <p:ext uri="{D42A27DB-BD31-4B8C-83A1-F6EECF244321}">
                <p14:modId xmlns:p14="http://schemas.microsoft.com/office/powerpoint/2010/main" val="1279461956"/>
              </p:ext>
            </p:extLst>
          </p:nvPr>
        </p:nvGraphicFramePr>
        <p:xfrm>
          <a:off x="765720" y="1775814"/>
          <a:ext cx="3009414" cy="2128477"/>
        </p:xfrm>
        <a:graphic>
          <a:graphicData uri="http://schemas.openxmlformats.org/drawingml/2006/table">
            <a:tbl>
              <a:tblPr firstRow="1" bandRow="1">
                <a:tableStyleId>{616DA210-FB5B-4158-B5E0-FEB733F419BA}</a:tableStyleId>
              </a:tblPr>
              <a:tblGrid>
                <a:gridCol w="936020">
                  <a:extLst>
                    <a:ext uri="{9D8B030D-6E8A-4147-A177-3AD203B41FA5}">
                      <a16:colId xmlns:a16="http://schemas.microsoft.com/office/drawing/2014/main" val="2812138485"/>
                    </a:ext>
                  </a:extLst>
                </a:gridCol>
                <a:gridCol w="1036697">
                  <a:extLst>
                    <a:ext uri="{9D8B030D-6E8A-4147-A177-3AD203B41FA5}">
                      <a16:colId xmlns:a16="http://schemas.microsoft.com/office/drawing/2014/main" val="2355083921"/>
                    </a:ext>
                  </a:extLst>
                </a:gridCol>
                <a:gridCol w="1036697">
                  <a:extLst>
                    <a:ext uri="{9D8B030D-6E8A-4147-A177-3AD203B41FA5}">
                      <a16:colId xmlns:a16="http://schemas.microsoft.com/office/drawing/2014/main" val="3996674944"/>
                    </a:ext>
                  </a:extLst>
                </a:gridCol>
              </a:tblGrid>
              <a:tr h="577271">
                <a:tc>
                  <a:txBody>
                    <a:bodyPr/>
                    <a:lstStyle/>
                    <a:p>
                      <a:pPr algn="l"/>
                      <a:r>
                        <a:rPr lang="zh-HK" altLang="en-US" sz="1050">
                          <a:latin typeface="Work Sans Bold"/>
                        </a:rPr>
                        <a:t>OS</a:t>
                      </a:r>
                    </a:p>
                  </a:txBody>
                  <a:tcPr anchor="ctr"/>
                </a:tc>
                <a:tc>
                  <a:txBody>
                    <a:bodyPr/>
                    <a:lstStyle/>
                    <a:p>
                      <a:pPr algn="ctr"/>
                      <a:r>
                        <a:rPr lang="en-US" altLang="zh-HK" sz="1050">
                          <a:latin typeface="Work Sans Bold"/>
                        </a:rPr>
                        <a:t>Android</a:t>
                      </a:r>
                    </a:p>
                  </a:txBody>
                  <a:tcPr anchor="ctr"/>
                </a:tc>
                <a:tc>
                  <a:txBody>
                    <a:bodyPr/>
                    <a:lstStyle/>
                    <a:p>
                      <a:pPr lvl="0" algn="ctr">
                        <a:buNone/>
                      </a:pPr>
                      <a:r>
                        <a:rPr lang="en-US" altLang="zh-HK" sz="1050">
                          <a:latin typeface="Work Sans Bold"/>
                        </a:rPr>
                        <a:t>iOS</a:t>
                      </a:r>
                    </a:p>
                  </a:txBody>
                  <a:tcPr anchor="ctr"/>
                </a:tc>
                <a:extLst>
                  <a:ext uri="{0D108BD9-81ED-4DB2-BD59-A6C34878D82A}">
                    <a16:rowId xmlns:a16="http://schemas.microsoft.com/office/drawing/2014/main" val="25663738"/>
                  </a:ext>
                </a:extLst>
              </a:tr>
              <a:tr h="283464">
                <a:tc>
                  <a:txBody>
                    <a:bodyPr/>
                    <a:lstStyle/>
                    <a:p>
                      <a:pPr algn="l"/>
                      <a:r>
                        <a:rPr lang="en-US" sz="1000">
                          <a:latin typeface="Work Sans"/>
                        </a:rPr>
                        <a:t>Version</a:t>
                      </a:r>
                    </a:p>
                  </a:txBody>
                  <a:tcPr anchor="ctr"/>
                </a:tc>
                <a:tc>
                  <a:txBody>
                    <a:bodyPr/>
                    <a:lstStyle/>
                    <a:p>
                      <a:pPr algn="ctr"/>
                      <a:r>
                        <a:rPr lang="en-US" sz="1000">
                          <a:latin typeface="Work Sans"/>
                        </a:rPr>
                        <a:t>7.0</a:t>
                      </a:r>
                    </a:p>
                  </a:txBody>
                  <a:tcPr anchor="ctr"/>
                </a:tc>
                <a:tc>
                  <a:txBody>
                    <a:bodyPr/>
                    <a:lstStyle/>
                    <a:p>
                      <a:pPr lvl="0" algn="ctr">
                        <a:buNone/>
                      </a:pPr>
                      <a:r>
                        <a:rPr lang="en-US" sz="1000">
                          <a:latin typeface="Work Sans"/>
                        </a:rPr>
                        <a:t>12</a:t>
                      </a:r>
                    </a:p>
                  </a:txBody>
                  <a:tcPr anchor="ctr"/>
                </a:tc>
                <a:extLst>
                  <a:ext uri="{0D108BD9-81ED-4DB2-BD59-A6C34878D82A}">
                    <a16:rowId xmlns:a16="http://schemas.microsoft.com/office/drawing/2014/main" val="4232437256"/>
                  </a:ext>
                </a:extLst>
              </a:tr>
              <a:tr h="654348">
                <a:tc>
                  <a:txBody>
                    <a:bodyPr/>
                    <a:lstStyle/>
                    <a:p>
                      <a:pPr algn="l"/>
                      <a:r>
                        <a:rPr lang="en-US" altLang="zh-HK" sz="1000" b="0">
                          <a:latin typeface="Work Sans"/>
                        </a:rPr>
                        <a:t>Hardware</a:t>
                      </a:r>
                    </a:p>
                  </a:txBody>
                  <a:tcPr anchor="ctr"/>
                </a:tc>
                <a:tc gridSpan="2">
                  <a:txBody>
                    <a:bodyPr/>
                    <a:lstStyle/>
                    <a:p>
                      <a:pPr algn="ctr"/>
                      <a:r>
                        <a:rPr lang="en-US" sz="1000">
                          <a:latin typeface="Work Sans"/>
                        </a:rPr>
                        <a:t>Screen size: </a:t>
                      </a:r>
                      <a:endParaRPr lang="en-US" altLang="zh-HK" sz="1000">
                        <a:latin typeface="Work Sans"/>
                      </a:endParaRPr>
                    </a:p>
                    <a:p>
                      <a:pPr lvl="0" algn="ctr">
                        <a:buNone/>
                      </a:pPr>
                      <a:r>
                        <a:rPr lang="en-US" sz="1000" b="0" i="0" u="none" strike="noStrike" noProof="0"/>
                        <a:t>5-inch </a:t>
                      </a:r>
                      <a:r>
                        <a:rPr lang="en-US" sz="1000" b="0" i="0" u="none" strike="noStrike" noProof="0">
                          <a:latin typeface="Arial"/>
                        </a:rPr>
                        <a:t>1080p </a:t>
                      </a:r>
                      <a:r>
                        <a:rPr lang="en-US" sz="1000" b="0" i="0" u="none" strike="noStrike" noProof="0"/>
                        <a:t>441ppi</a:t>
                      </a:r>
                      <a:endParaRPr lang="en-US" altLang="zh-HK" sz="1000">
                        <a:latin typeface="Work Sans"/>
                      </a:endParaRPr>
                    </a:p>
                  </a:txBody>
                  <a:tcPr anchor="ctr"/>
                </a:tc>
                <a:tc hMerge="1">
                  <a:txBody>
                    <a:bodyPr/>
                    <a:lstStyle/>
                    <a:p>
                      <a:endParaRPr lang="en-US"/>
                    </a:p>
                  </a:txBody>
                  <a:tcPr anchor="ctr"/>
                </a:tc>
                <a:extLst>
                  <a:ext uri="{0D108BD9-81ED-4DB2-BD59-A6C34878D82A}">
                    <a16:rowId xmlns:a16="http://schemas.microsoft.com/office/drawing/2014/main" val="194811790"/>
                  </a:ext>
                </a:extLst>
              </a:tr>
              <a:tr h="613394">
                <a:tc>
                  <a:txBody>
                    <a:bodyPr/>
                    <a:lstStyle/>
                    <a:p>
                      <a:pPr algn="l"/>
                      <a:r>
                        <a:rPr lang="zh-HK" altLang="en-US" sz="1000" b="0">
                          <a:latin typeface="Work Sans"/>
                        </a:rPr>
                        <a:t>Network</a:t>
                      </a:r>
                    </a:p>
                  </a:txBody>
                  <a:tcPr anchor="ctr"/>
                </a:tc>
                <a:tc gridSpan="2">
                  <a:txBody>
                    <a:bodyPr/>
                    <a:lstStyle/>
                    <a:p>
                      <a:pPr lvl="0" algn="ctr">
                        <a:buNone/>
                      </a:pPr>
                      <a:r>
                        <a:rPr lang="en-US" sz="1000" b="0" i="0" u="none" strike="noStrike" noProof="0"/>
                        <a:t>Dial-up at 500 Kbps, possible with some performance loss (4G)</a:t>
                      </a:r>
                      <a:endParaRPr lang="en-US" altLang="zh-HK"/>
                    </a:p>
                  </a:txBody>
                  <a:tcPr anchor="ctr"/>
                </a:tc>
                <a:tc hMerge="1">
                  <a:txBody>
                    <a:bodyPr/>
                    <a:lstStyle/>
                    <a:p>
                      <a:endParaRPr lang="en-US"/>
                    </a:p>
                  </a:txBody>
                  <a:tcPr anchor="ctr"/>
                </a:tc>
                <a:extLst>
                  <a:ext uri="{0D108BD9-81ED-4DB2-BD59-A6C34878D82A}">
                    <a16:rowId xmlns:a16="http://schemas.microsoft.com/office/drawing/2014/main" val="1390444943"/>
                  </a:ext>
                </a:extLst>
              </a:tr>
            </a:tbl>
          </a:graphicData>
        </a:graphic>
      </p:graphicFrame>
      <p:sp>
        <p:nvSpPr>
          <p:cNvPr id="4" name="TextBox 3">
            <a:extLst>
              <a:ext uri="{FF2B5EF4-FFF2-40B4-BE49-F238E27FC236}">
                <a16:creationId xmlns:a16="http://schemas.microsoft.com/office/drawing/2014/main" id="{169E90DC-9C49-0299-0B1A-FA59938185DB}"/>
              </a:ext>
            </a:extLst>
          </p:cNvPr>
          <p:cNvSpPr txBox="1"/>
          <p:nvPr/>
        </p:nvSpPr>
        <p:spPr>
          <a:xfrm>
            <a:off x="722376" y="149733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D82727"/>
                </a:solidFill>
                <a:latin typeface="Overpass"/>
              </a:rPr>
              <a:t>Minimum requirement:</a:t>
            </a:r>
            <a:endParaRPr lang="en-US" sz="1200"/>
          </a:p>
        </p:txBody>
      </p:sp>
      <p:graphicFrame>
        <p:nvGraphicFramePr>
          <p:cNvPr id="5" name="Table 4">
            <a:extLst>
              <a:ext uri="{FF2B5EF4-FFF2-40B4-BE49-F238E27FC236}">
                <a16:creationId xmlns:a16="http://schemas.microsoft.com/office/drawing/2014/main" id="{7CE6929A-50E7-E0FA-FA29-7FDB95290866}"/>
              </a:ext>
            </a:extLst>
          </p:cNvPr>
          <p:cNvGraphicFramePr>
            <a:graphicFrameLocks noGrp="1"/>
          </p:cNvGraphicFramePr>
          <p:nvPr>
            <p:extLst>
              <p:ext uri="{D42A27DB-BD31-4B8C-83A1-F6EECF244321}">
                <p14:modId xmlns:p14="http://schemas.microsoft.com/office/powerpoint/2010/main" val="275812673"/>
              </p:ext>
            </p:extLst>
          </p:nvPr>
        </p:nvGraphicFramePr>
        <p:xfrm>
          <a:off x="4969764" y="1778508"/>
          <a:ext cx="3192297" cy="2128477"/>
        </p:xfrm>
        <a:graphic>
          <a:graphicData uri="http://schemas.openxmlformats.org/drawingml/2006/table">
            <a:tbl>
              <a:tblPr firstRow="1" bandRow="1">
                <a:tableStyleId>{616DA210-FB5B-4158-B5E0-FEB733F419BA}</a:tableStyleId>
              </a:tblPr>
              <a:tblGrid>
                <a:gridCol w="992903">
                  <a:extLst>
                    <a:ext uri="{9D8B030D-6E8A-4147-A177-3AD203B41FA5}">
                      <a16:colId xmlns:a16="http://schemas.microsoft.com/office/drawing/2014/main" val="2812138485"/>
                    </a:ext>
                  </a:extLst>
                </a:gridCol>
                <a:gridCol w="1099697">
                  <a:extLst>
                    <a:ext uri="{9D8B030D-6E8A-4147-A177-3AD203B41FA5}">
                      <a16:colId xmlns:a16="http://schemas.microsoft.com/office/drawing/2014/main" val="2355083921"/>
                    </a:ext>
                  </a:extLst>
                </a:gridCol>
                <a:gridCol w="1099697">
                  <a:extLst>
                    <a:ext uri="{9D8B030D-6E8A-4147-A177-3AD203B41FA5}">
                      <a16:colId xmlns:a16="http://schemas.microsoft.com/office/drawing/2014/main" val="3996674944"/>
                    </a:ext>
                  </a:extLst>
                </a:gridCol>
              </a:tblGrid>
              <a:tr h="577271">
                <a:tc>
                  <a:txBody>
                    <a:bodyPr/>
                    <a:lstStyle/>
                    <a:p>
                      <a:pPr algn="l"/>
                      <a:r>
                        <a:rPr lang="zh-HK" altLang="en-US" sz="1050">
                          <a:latin typeface="Work Sans Bold"/>
                        </a:rPr>
                        <a:t>OS</a:t>
                      </a:r>
                    </a:p>
                  </a:txBody>
                  <a:tcPr anchor="ctr"/>
                </a:tc>
                <a:tc>
                  <a:txBody>
                    <a:bodyPr/>
                    <a:lstStyle/>
                    <a:p>
                      <a:pPr algn="ctr"/>
                      <a:r>
                        <a:rPr lang="en-US" altLang="zh-HK" sz="1050">
                          <a:latin typeface="Work Sans Bold"/>
                        </a:rPr>
                        <a:t>Android</a:t>
                      </a:r>
                    </a:p>
                  </a:txBody>
                  <a:tcPr anchor="ctr"/>
                </a:tc>
                <a:tc>
                  <a:txBody>
                    <a:bodyPr/>
                    <a:lstStyle/>
                    <a:p>
                      <a:pPr lvl="0" algn="ctr">
                        <a:buNone/>
                      </a:pPr>
                      <a:r>
                        <a:rPr lang="en-US" altLang="zh-HK" sz="1050">
                          <a:latin typeface="Work Sans Bold"/>
                        </a:rPr>
                        <a:t>iOS</a:t>
                      </a:r>
                    </a:p>
                  </a:txBody>
                  <a:tcPr anchor="ctr"/>
                </a:tc>
                <a:extLst>
                  <a:ext uri="{0D108BD9-81ED-4DB2-BD59-A6C34878D82A}">
                    <a16:rowId xmlns:a16="http://schemas.microsoft.com/office/drawing/2014/main" val="25663738"/>
                  </a:ext>
                </a:extLst>
              </a:tr>
              <a:tr h="283464">
                <a:tc>
                  <a:txBody>
                    <a:bodyPr/>
                    <a:lstStyle/>
                    <a:p>
                      <a:pPr algn="l"/>
                      <a:r>
                        <a:rPr lang="en-US" sz="1000">
                          <a:latin typeface="Work Sans"/>
                        </a:rPr>
                        <a:t>Version</a:t>
                      </a:r>
                    </a:p>
                  </a:txBody>
                  <a:tcPr anchor="ctr"/>
                </a:tc>
                <a:tc>
                  <a:txBody>
                    <a:bodyPr/>
                    <a:lstStyle/>
                    <a:p>
                      <a:pPr algn="ctr"/>
                      <a:r>
                        <a:rPr lang="en-US" sz="1000">
                          <a:latin typeface="Work Sans"/>
                        </a:rPr>
                        <a:t>12.0</a:t>
                      </a:r>
                      <a:endParaRPr lang="en-US"/>
                    </a:p>
                  </a:txBody>
                  <a:tcPr anchor="ctr"/>
                </a:tc>
                <a:tc>
                  <a:txBody>
                    <a:bodyPr/>
                    <a:lstStyle/>
                    <a:p>
                      <a:pPr lvl="0" algn="ctr">
                        <a:buNone/>
                      </a:pPr>
                      <a:r>
                        <a:rPr lang="en-US" sz="1000">
                          <a:latin typeface="Work Sans"/>
                        </a:rPr>
                        <a:t>16.1</a:t>
                      </a:r>
                    </a:p>
                  </a:txBody>
                  <a:tcPr anchor="ctr"/>
                </a:tc>
                <a:extLst>
                  <a:ext uri="{0D108BD9-81ED-4DB2-BD59-A6C34878D82A}">
                    <a16:rowId xmlns:a16="http://schemas.microsoft.com/office/drawing/2014/main" val="4232437256"/>
                  </a:ext>
                </a:extLst>
              </a:tr>
              <a:tr h="654348">
                <a:tc>
                  <a:txBody>
                    <a:bodyPr/>
                    <a:lstStyle/>
                    <a:p>
                      <a:pPr algn="l"/>
                      <a:r>
                        <a:rPr lang="en-US" altLang="zh-HK" sz="1000" b="0">
                          <a:latin typeface="Work Sans"/>
                        </a:rPr>
                        <a:t>Hardware</a:t>
                      </a:r>
                    </a:p>
                  </a:txBody>
                  <a:tcPr anchor="ctr"/>
                </a:tc>
                <a:tc gridSpan="2">
                  <a:txBody>
                    <a:bodyPr/>
                    <a:lstStyle/>
                    <a:p>
                      <a:pPr algn="ctr"/>
                      <a:r>
                        <a:rPr lang="en-US" sz="1000">
                          <a:latin typeface="Work Sans"/>
                        </a:rPr>
                        <a:t>Screen size: </a:t>
                      </a:r>
                      <a:endParaRPr lang="en-US" altLang="zh-HK" sz="1000">
                        <a:latin typeface="Work Sans"/>
                      </a:endParaRPr>
                    </a:p>
                    <a:p>
                      <a:pPr lvl="0" algn="ctr">
                        <a:buNone/>
                      </a:pPr>
                      <a:r>
                        <a:rPr lang="en-US" sz="1000" b="0" i="0" u="none" strike="noStrike" noProof="0">
                          <a:latin typeface="Arial"/>
                        </a:rPr>
                        <a:t>6.69</a:t>
                      </a:r>
                      <a:r>
                        <a:rPr lang="en-US" sz="1000" b="0" i="0" u="none" strike="noStrike" noProof="0"/>
                        <a:t>-inch </a:t>
                      </a:r>
                      <a:r>
                        <a:rPr lang="en-US" sz="1000" b="0" i="0" u="none" strike="noStrike" noProof="0">
                          <a:latin typeface="Arial"/>
                        </a:rPr>
                        <a:t>2796×1290 </a:t>
                      </a:r>
                      <a:r>
                        <a:rPr lang="en-US" sz="1000" b="0" i="0" u="none" strike="noStrike" noProof="0"/>
                        <a:t>460 ppi</a:t>
                      </a:r>
                      <a:endParaRPr lang="en-US" altLang="zh-HK" sz="1000" err="1">
                        <a:latin typeface="Work Sans"/>
                      </a:endParaRPr>
                    </a:p>
                  </a:txBody>
                  <a:tcPr anchor="ctr"/>
                </a:tc>
                <a:tc hMerge="1">
                  <a:txBody>
                    <a:bodyPr/>
                    <a:lstStyle/>
                    <a:p>
                      <a:endParaRPr lang="en-US"/>
                    </a:p>
                  </a:txBody>
                  <a:tcPr anchor="ctr"/>
                </a:tc>
                <a:extLst>
                  <a:ext uri="{0D108BD9-81ED-4DB2-BD59-A6C34878D82A}">
                    <a16:rowId xmlns:a16="http://schemas.microsoft.com/office/drawing/2014/main" val="194811790"/>
                  </a:ext>
                </a:extLst>
              </a:tr>
              <a:tr h="613394">
                <a:tc>
                  <a:txBody>
                    <a:bodyPr/>
                    <a:lstStyle/>
                    <a:p>
                      <a:pPr algn="l"/>
                      <a:r>
                        <a:rPr lang="zh-HK" altLang="en-US" sz="1000" b="0">
                          <a:latin typeface="Work Sans"/>
                        </a:rPr>
                        <a:t>Network</a:t>
                      </a:r>
                    </a:p>
                  </a:txBody>
                  <a:tcPr anchor="ctr"/>
                </a:tc>
                <a:tc gridSpan="2">
                  <a:txBody>
                    <a:bodyPr/>
                    <a:lstStyle/>
                    <a:p>
                      <a:pPr lvl="0" algn="ctr">
                        <a:buNone/>
                      </a:pPr>
                      <a:r>
                        <a:rPr lang="en-US" sz="1000" b="0" i="0" u="none" strike="noStrike" noProof="0"/>
                        <a:t>Dial-up at 1 Mbps, possible with some performance loss (5G)</a:t>
                      </a:r>
                      <a:endParaRPr lang="en-US" altLang="zh-HK"/>
                    </a:p>
                  </a:txBody>
                  <a:tcPr anchor="ctr"/>
                </a:tc>
                <a:tc hMerge="1">
                  <a:txBody>
                    <a:bodyPr/>
                    <a:lstStyle/>
                    <a:p>
                      <a:endParaRPr lang="en-US"/>
                    </a:p>
                  </a:txBody>
                  <a:tcPr anchor="ctr"/>
                </a:tc>
                <a:extLst>
                  <a:ext uri="{0D108BD9-81ED-4DB2-BD59-A6C34878D82A}">
                    <a16:rowId xmlns:a16="http://schemas.microsoft.com/office/drawing/2014/main" val="1390444943"/>
                  </a:ext>
                </a:extLst>
              </a:tr>
            </a:tbl>
          </a:graphicData>
        </a:graphic>
      </p:graphicFrame>
      <p:sp>
        <p:nvSpPr>
          <p:cNvPr id="6" name="TextBox 5">
            <a:extLst>
              <a:ext uri="{FF2B5EF4-FFF2-40B4-BE49-F238E27FC236}">
                <a16:creationId xmlns:a16="http://schemas.microsoft.com/office/drawing/2014/main" id="{6F87A2A6-6255-1152-8AAB-4EF58259A304}"/>
              </a:ext>
            </a:extLst>
          </p:cNvPr>
          <p:cNvSpPr txBox="1"/>
          <p:nvPr/>
        </p:nvSpPr>
        <p:spPr>
          <a:xfrm>
            <a:off x="4969764" y="1492758"/>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D82727"/>
                </a:solidFill>
                <a:latin typeface="Overpass"/>
              </a:rPr>
              <a:t>Recommended requirement:</a:t>
            </a:r>
          </a:p>
        </p:txBody>
      </p:sp>
    </p:spTree>
    <p:extLst>
      <p:ext uri="{BB962C8B-B14F-4D97-AF65-F5344CB8AC3E}">
        <p14:creationId xmlns:p14="http://schemas.microsoft.com/office/powerpoint/2010/main" val="1595228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b="0"/>
              <a:t>Software design patterns Used</a:t>
            </a:r>
            <a:endParaRPr lang="en-US"/>
          </a:p>
        </p:txBody>
      </p:sp>
      <p:sp>
        <p:nvSpPr>
          <p:cNvPr id="3" name="Google Shape;2459;p49">
            <a:extLst>
              <a:ext uri="{FF2B5EF4-FFF2-40B4-BE49-F238E27FC236}">
                <a16:creationId xmlns:a16="http://schemas.microsoft.com/office/drawing/2014/main" id="{F1208745-4D90-F25C-6D7F-10E17875E094}"/>
              </a:ext>
            </a:extLst>
          </p:cNvPr>
          <p:cNvSpPr txBox="1">
            <a:spLocks/>
          </p:cNvSpPr>
          <p:nvPr/>
        </p:nvSpPr>
        <p:spPr>
          <a:xfrm>
            <a:off x="1084800" y="1292706"/>
            <a:ext cx="6974400" cy="33750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241300" indent="-203200">
              <a:buSzPts val="1200"/>
              <a:buFont typeface="Work Sans"/>
              <a:buChar char="●"/>
            </a:pPr>
            <a:r>
              <a:rPr lang="en-US" sz="1400"/>
              <a:t>Parameter objects</a:t>
            </a:r>
            <a:endParaRPr lang="en-US"/>
          </a:p>
        </p:txBody>
      </p:sp>
      <p:pic>
        <p:nvPicPr>
          <p:cNvPr id="4" name="Picture 3" descr="A screen shot of a computer program&#10;&#10;Description automatically generated">
            <a:extLst>
              <a:ext uri="{FF2B5EF4-FFF2-40B4-BE49-F238E27FC236}">
                <a16:creationId xmlns:a16="http://schemas.microsoft.com/office/drawing/2014/main" id="{E2B8C54B-81CA-3B40-967B-7DE3E58E43B6}"/>
              </a:ext>
            </a:extLst>
          </p:cNvPr>
          <p:cNvPicPr>
            <a:picLocks noChangeAspect="1"/>
          </p:cNvPicPr>
          <p:nvPr/>
        </p:nvPicPr>
        <p:blipFill>
          <a:blip r:embed="rId3"/>
          <a:stretch>
            <a:fillRect/>
          </a:stretch>
        </p:blipFill>
        <p:spPr>
          <a:xfrm>
            <a:off x="720944" y="1852678"/>
            <a:ext cx="4572000" cy="2280271"/>
          </a:xfrm>
          <a:prstGeom prst="rect">
            <a:avLst/>
          </a:prstGeom>
        </p:spPr>
      </p:pic>
      <p:sp>
        <p:nvSpPr>
          <p:cNvPr id="6" name="TextBox 5">
            <a:extLst>
              <a:ext uri="{FF2B5EF4-FFF2-40B4-BE49-F238E27FC236}">
                <a16:creationId xmlns:a16="http://schemas.microsoft.com/office/drawing/2014/main" id="{786A264E-0B88-B50E-BFDB-0A186369A8D9}"/>
              </a:ext>
            </a:extLst>
          </p:cNvPr>
          <p:cNvSpPr txBox="1"/>
          <p:nvPr/>
        </p:nvSpPr>
        <p:spPr>
          <a:xfrm>
            <a:off x="620360" y="413537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8100"/>
            <a:r>
              <a:rPr lang="en-US">
                <a:solidFill>
                  <a:srgbClr val="D82727"/>
                </a:solidFill>
                <a:latin typeface="Overpass"/>
              </a:rPr>
              <a:t>(one of the example)</a:t>
            </a:r>
            <a:endParaRPr lang="en-US"/>
          </a:p>
        </p:txBody>
      </p:sp>
    </p:spTree>
    <p:extLst>
      <p:ext uri="{BB962C8B-B14F-4D97-AF65-F5344CB8AC3E}">
        <p14:creationId xmlns:p14="http://schemas.microsoft.com/office/powerpoint/2010/main" val="1181474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471BD-F22B-CC65-9DE6-BAD3B1634C19}"/>
              </a:ext>
            </a:extLst>
          </p:cNvPr>
          <p:cNvSpPr>
            <a:spLocks noGrp="1"/>
          </p:cNvSpPr>
          <p:nvPr>
            <p:ph type="title" idx="2"/>
          </p:nvPr>
        </p:nvSpPr>
        <p:spPr/>
        <p:txBody>
          <a:bodyPr/>
          <a:lstStyle/>
          <a:p>
            <a:r>
              <a:rPr lang="en-GB"/>
              <a:t>Market.ai</a:t>
            </a:r>
            <a:endParaRPr lang="en-US"/>
          </a:p>
        </p:txBody>
      </p:sp>
      <p:sp>
        <p:nvSpPr>
          <p:cNvPr id="4" name="Subtitle 3">
            <a:extLst>
              <a:ext uri="{FF2B5EF4-FFF2-40B4-BE49-F238E27FC236}">
                <a16:creationId xmlns:a16="http://schemas.microsoft.com/office/drawing/2014/main" id="{12494A13-F8B0-BA7D-705F-202C42738FCF}"/>
              </a:ext>
            </a:extLst>
          </p:cNvPr>
          <p:cNvSpPr>
            <a:spLocks noGrp="1"/>
          </p:cNvSpPr>
          <p:nvPr>
            <p:ph type="subTitle" idx="1"/>
          </p:nvPr>
        </p:nvSpPr>
        <p:spPr/>
        <p:txBody>
          <a:bodyPr/>
          <a:lstStyle/>
          <a:p>
            <a:r>
              <a:rPr lang="en-GB"/>
              <a:t>Download and install our app!</a:t>
            </a:r>
          </a:p>
        </p:txBody>
      </p:sp>
      <p:pic>
        <p:nvPicPr>
          <p:cNvPr id="2" name="Picture 1" descr="A qr code with a black and white background&#10;&#10;Description automatically generated">
            <a:extLst>
              <a:ext uri="{FF2B5EF4-FFF2-40B4-BE49-F238E27FC236}">
                <a16:creationId xmlns:a16="http://schemas.microsoft.com/office/drawing/2014/main" id="{16058191-EFB9-47F4-B2FD-A63D76301563}"/>
              </a:ext>
            </a:extLst>
          </p:cNvPr>
          <p:cNvPicPr>
            <a:picLocks noChangeAspect="1"/>
          </p:cNvPicPr>
          <p:nvPr/>
        </p:nvPicPr>
        <p:blipFill>
          <a:blip r:embed="rId2"/>
          <a:stretch>
            <a:fillRect/>
          </a:stretch>
        </p:blipFill>
        <p:spPr>
          <a:xfrm>
            <a:off x="1245870" y="820674"/>
            <a:ext cx="3086100" cy="3086100"/>
          </a:xfrm>
          <a:prstGeom prst="rect">
            <a:avLst/>
          </a:prstGeom>
        </p:spPr>
      </p:pic>
    </p:spTree>
    <p:extLst>
      <p:ext uri="{BB962C8B-B14F-4D97-AF65-F5344CB8AC3E}">
        <p14:creationId xmlns:p14="http://schemas.microsoft.com/office/powerpoint/2010/main" val="2016514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b="0"/>
              <a:t>Software design patterns Used</a:t>
            </a:r>
            <a:endParaRPr lang="en-US"/>
          </a:p>
        </p:txBody>
      </p:sp>
      <p:sp>
        <p:nvSpPr>
          <p:cNvPr id="3" name="Google Shape;2459;p49">
            <a:extLst>
              <a:ext uri="{FF2B5EF4-FFF2-40B4-BE49-F238E27FC236}">
                <a16:creationId xmlns:a16="http://schemas.microsoft.com/office/drawing/2014/main" id="{F1208745-4D90-F25C-6D7F-10E17875E094}"/>
              </a:ext>
            </a:extLst>
          </p:cNvPr>
          <p:cNvSpPr txBox="1">
            <a:spLocks/>
          </p:cNvSpPr>
          <p:nvPr/>
        </p:nvSpPr>
        <p:spPr>
          <a:xfrm>
            <a:off x="1084800" y="1292706"/>
            <a:ext cx="6974400" cy="33750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241300" indent="-203200">
              <a:buSzPts val="1200"/>
              <a:buFont typeface="Work Sans"/>
              <a:buChar char="●"/>
            </a:pPr>
            <a:r>
              <a:rPr lang="en-US" sz="1400"/>
              <a:t>Parameter objects</a:t>
            </a:r>
            <a:endParaRPr lang="en-US"/>
          </a:p>
          <a:p>
            <a:pPr marL="241300" indent="-203200">
              <a:buSzPts val="1200"/>
              <a:buFont typeface="Work Sans"/>
              <a:buChar char="●"/>
            </a:pPr>
            <a:r>
              <a:rPr lang="en-US" sz="1400"/>
              <a:t>Adapters</a:t>
            </a:r>
          </a:p>
          <a:p>
            <a:pPr marL="241300" indent="-203200">
              <a:buSzPts val="1200"/>
              <a:buFont typeface="Work Sans"/>
              <a:buChar char="●"/>
            </a:pPr>
            <a:r>
              <a:rPr lang="en-US" sz="1400"/>
              <a:t>Singletons</a:t>
            </a:r>
          </a:p>
        </p:txBody>
      </p:sp>
    </p:spTree>
    <p:extLst>
      <p:ext uri="{BB962C8B-B14F-4D97-AF65-F5344CB8AC3E}">
        <p14:creationId xmlns:p14="http://schemas.microsoft.com/office/powerpoint/2010/main" val="3494288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sp>
        <p:nvSpPr>
          <p:cNvPr id="10" name="Rectangle 9">
            <a:extLst>
              <a:ext uri="{FF2B5EF4-FFF2-40B4-BE49-F238E27FC236}">
                <a16:creationId xmlns:a16="http://schemas.microsoft.com/office/drawing/2014/main" id="{F0B177DB-2827-2A51-FEC7-143AADEE58F1}"/>
              </a:ext>
            </a:extLst>
          </p:cNvPr>
          <p:cNvSpPr/>
          <p:nvPr/>
        </p:nvSpPr>
        <p:spPr>
          <a:xfrm>
            <a:off x="5595065" y="131710"/>
            <a:ext cx="3427014" cy="48985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t>
            </a:r>
            <a:r>
              <a:rPr lang="en" err="1"/>
              <a:t>andlestick</a:t>
            </a:r>
            <a:r>
              <a:rPr lang="en"/>
              <a:t> chart</a:t>
            </a:r>
            <a:endParaRPr/>
          </a:p>
        </p:txBody>
      </p:sp>
      <p:sp>
        <p:nvSpPr>
          <p:cNvPr id="4" name="Google Shape;2459;p49">
            <a:extLst>
              <a:ext uri="{FF2B5EF4-FFF2-40B4-BE49-F238E27FC236}">
                <a16:creationId xmlns:a16="http://schemas.microsoft.com/office/drawing/2014/main" id="{BD5552F6-D01B-E8D9-E07C-CD9C15668367}"/>
              </a:ext>
            </a:extLst>
          </p:cNvPr>
          <p:cNvSpPr txBox="1">
            <a:spLocks/>
          </p:cNvSpPr>
          <p:nvPr/>
        </p:nvSpPr>
        <p:spPr>
          <a:xfrm>
            <a:off x="814700" y="1028062"/>
            <a:ext cx="7816352" cy="3635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323850" indent="-285750">
              <a:buSzPts val="1200"/>
              <a:buFont typeface="Arial"/>
              <a:buChar char="•"/>
            </a:pPr>
            <a:r>
              <a:rPr lang="en-US" sz="1400" b="1"/>
              <a:t>Flutter </a:t>
            </a:r>
            <a:r>
              <a:rPr lang="en-US" sz="1400" b="1" err="1"/>
              <a:t>interactive_chart</a:t>
            </a:r>
            <a:r>
              <a:rPr lang="en-US" sz="1400" b="1"/>
              <a:t> package</a:t>
            </a:r>
            <a:endParaRPr lang="zh-TW" altLang="en-US" b="1"/>
          </a:p>
          <a:p>
            <a:pPr marL="323850" indent="-285750">
              <a:buSzPts val="1200"/>
              <a:buFont typeface="Arial"/>
              <a:buChar char="•"/>
            </a:pPr>
            <a:r>
              <a:rPr lang="en-US" sz="1400" b="1"/>
              <a:t>Data from Yahoo Finance</a:t>
            </a:r>
          </a:p>
          <a:p>
            <a:endParaRPr lang="en-US" sz="1000">
              <a:solidFill>
                <a:srgbClr val="CE9178"/>
              </a:solidFill>
              <a:latin typeface="Menlo"/>
            </a:endParaRPr>
          </a:p>
          <a:p>
            <a:r>
              <a:rPr lang="en-US">
                <a:solidFill>
                  <a:srgbClr val="CE9178"/>
                </a:solidFill>
                <a:latin typeface="Menlo"/>
                <a:hlinkClick r:id="rId4">
                  <a:extLst>
                    <a:ext uri="{A12FA001-AC4F-418D-AE19-62706E023703}">
                      <ahyp:hlinkClr xmlns:ahyp="http://schemas.microsoft.com/office/drawing/2018/hyperlinkcolor" val="tx"/>
                    </a:ext>
                  </a:extLst>
                </a:hlinkClick>
              </a:rPr>
              <a:t>https://query1.finance.yahoo.com/v7/finance/download/</a:t>
            </a:r>
            <a:r>
              <a:rPr lang="en-US">
                <a:solidFill>
                  <a:srgbClr val="D4D4D4"/>
                </a:solidFill>
                <a:highlight>
                  <a:srgbClr val="FFFF00"/>
                </a:highlight>
                <a:latin typeface="Menlo"/>
                <a:hlinkClick r:id="rId4">
                  <a:extLst>
                    <a:ext uri="{A12FA001-AC4F-418D-AE19-62706E023703}">
                      <ahyp:hlinkClr xmlns:ahyp="http://schemas.microsoft.com/office/drawing/2018/hyperlinkcolor" val="tx"/>
                    </a:ext>
                  </a:extLst>
                </a:hlinkClick>
              </a:rPr>
              <a:t>$</a:t>
            </a:r>
            <a:r>
              <a:rPr lang="en-US">
                <a:solidFill>
                  <a:srgbClr val="9CDCFE"/>
                </a:solidFill>
                <a:highlight>
                  <a:srgbClr val="FFFF00"/>
                </a:highlight>
                <a:latin typeface="Menlo"/>
                <a:hlinkClick r:id="rId4">
                  <a:extLst>
                    <a:ext uri="{A12FA001-AC4F-418D-AE19-62706E023703}">
                      <ahyp:hlinkClr xmlns:ahyp="http://schemas.microsoft.com/office/drawing/2018/hyperlinkcolor" val="tx"/>
                    </a:ext>
                  </a:extLst>
                </a:hlinkClick>
              </a:rPr>
              <a:t>stockSymbol</a:t>
            </a:r>
            <a:r>
              <a:rPr lang="en-US">
                <a:solidFill>
                  <a:srgbClr val="CE9178"/>
                </a:solidFill>
                <a:latin typeface="Menlo"/>
                <a:hlinkClick r:id="rId4">
                  <a:extLst>
                    <a:ext uri="{A12FA001-AC4F-418D-AE19-62706E023703}">
                      <ahyp:hlinkClr xmlns:ahyp="http://schemas.microsoft.com/office/drawing/2018/hyperlinkcolor" val="tx"/>
                    </a:ext>
                  </a:extLst>
                </a:hlinkClick>
              </a:rPr>
              <a:t>?</a:t>
            </a:r>
            <a:endParaRPr lang="en-US">
              <a:solidFill>
                <a:srgbClr val="D82727"/>
              </a:solidFill>
            </a:endParaRPr>
          </a:p>
          <a:p>
            <a:r>
              <a:rPr lang="en-US">
                <a:solidFill>
                  <a:srgbClr val="CE9178"/>
                </a:solidFill>
                <a:latin typeface="Menlo"/>
                <a:hlinkClick r:id="rId4">
                  <a:extLst>
                    <a:ext uri="{A12FA001-AC4F-418D-AE19-62706E023703}">
                      <ahyp:hlinkClr xmlns:ahyp="http://schemas.microsoft.com/office/drawing/2018/hyperlinkcolor" val="tx"/>
                    </a:ext>
                  </a:extLst>
                </a:hlinkClick>
              </a:rPr>
              <a:t>period1=</a:t>
            </a:r>
            <a:r>
              <a:rPr lang="en-US">
                <a:solidFill>
                  <a:srgbClr val="D4D4D4"/>
                </a:solidFill>
                <a:highlight>
                  <a:srgbClr val="FFFF00"/>
                </a:highlight>
                <a:latin typeface="Menlo"/>
                <a:hlinkClick r:id="rId4">
                  <a:extLst>
                    <a:ext uri="{A12FA001-AC4F-418D-AE19-62706E023703}">
                      <ahyp:hlinkClr xmlns:ahyp="http://schemas.microsoft.com/office/drawing/2018/hyperlinkcolor" val="tx"/>
                    </a:ext>
                  </a:extLst>
                </a:hlinkClick>
              </a:rPr>
              <a:t>$</a:t>
            </a:r>
            <a:r>
              <a:rPr lang="en-US">
                <a:solidFill>
                  <a:srgbClr val="9CDCFE"/>
                </a:solidFill>
                <a:highlight>
                  <a:srgbClr val="FFFF00"/>
                </a:highlight>
                <a:latin typeface="Menlo"/>
                <a:hlinkClick r:id="rId4">
                  <a:extLst>
                    <a:ext uri="{A12FA001-AC4F-418D-AE19-62706E023703}">
                      <ahyp:hlinkClr xmlns:ahyp="http://schemas.microsoft.com/office/drawing/2018/hyperlinkcolor" val="tx"/>
                    </a:ext>
                  </a:extLst>
                </a:hlinkClick>
              </a:rPr>
              <a:t>startTimestamp</a:t>
            </a:r>
            <a:r>
              <a:rPr lang="en-US">
                <a:solidFill>
                  <a:srgbClr val="CE9178"/>
                </a:solidFill>
                <a:latin typeface="Menlo"/>
                <a:hlinkClick r:id="rId4">
                  <a:extLst>
                    <a:ext uri="{A12FA001-AC4F-418D-AE19-62706E023703}">
                      <ahyp:hlinkClr xmlns:ahyp="http://schemas.microsoft.com/office/drawing/2018/hyperlinkcolor" val="tx"/>
                    </a:ext>
                  </a:extLst>
                </a:hlinkClick>
              </a:rPr>
              <a:t>&amp;period2=</a:t>
            </a:r>
            <a:r>
              <a:rPr lang="en-US">
                <a:solidFill>
                  <a:srgbClr val="D4D4D4"/>
                </a:solidFill>
                <a:highlight>
                  <a:srgbClr val="FFFF00"/>
                </a:highlight>
                <a:latin typeface="Menlo"/>
                <a:hlinkClick r:id="rId4">
                  <a:extLst>
                    <a:ext uri="{A12FA001-AC4F-418D-AE19-62706E023703}">
                      <ahyp:hlinkClr xmlns:ahyp="http://schemas.microsoft.com/office/drawing/2018/hyperlinkcolor" val="tx"/>
                    </a:ext>
                  </a:extLst>
                </a:hlinkClick>
              </a:rPr>
              <a:t>$</a:t>
            </a:r>
            <a:r>
              <a:rPr lang="en-US">
                <a:solidFill>
                  <a:srgbClr val="9CDCFE"/>
                </a:solidFill>
                <a:highlight>
                  <a:srgbClr val="FFFF00"/>
                </a:highlight>
                <a:latin typeface="Menlo"/>
                <a:hlinkClick r:id="rId4">
                  <a:extLst>
                    <a:ext uri="{A12FA001-AC4F-418D-AE19-62706E023703}">
                      <ahyp:hlinkClr xmlns:ahyp="http://schemas.microsoft.com/office/drawing/2018/hyperlinkcolor" val="tx"/>
                    </a:ext>
                  </a:extLst>
                </a:hlinkClick>
              </a:rPr>
              <a:t>endTimestamp</a:t>
            </a:r>
            <a:r>
              <a:rPr lang="en-US">
                <a:solidFill>
                  <a:srgbClr val="CE9178"/>
                </a:solidFill>
                <a:latin typeface="Menlo"/>
                <a:hlinkClick r:id="rId4">
                  <a:extLst>
                    <a:ext uri="{A12FA001-AC4F-418D-AE19-62706E023703}">
                      <ahyp:hlinkClr xmlns:ahyp="http://schemas.microsoft.com/office/drawing/2018/hyperlinkcolor" val="tx"/>
                    </a:ext>
                  </a:extLst>
                </a:hlinkClick>
              </a:rPr>
              <a:t>&amp;interval=1d</a:t>
            </a:r>
            <a:endParaRPr lang="en-US">
              <a:solidFill>
                <a:srgbClr val="D82727"/>
              </a:solidFill>
            </a:endParaRPr>
          </a:p>
          <a:p>
            <a:r>
              <a:rPr lang="en-US">
                <a:solidFill>
                  <a:srgbClr val="CE9178"/>
                </a:solidFill>
                <a:latin typeface="Menlo"/>
                <a:hlinkClick r:id="rId4">
                  <a:extLst>
                    <a:ext uri="{A12FA001-AC4F-418D-AE19-62706E023703}">
                      <ahyp:hlinkClr xmlns:ahyp="http://schemas.microsoft.com/office/drawing/2018/hyperlinkcolor" val="tx"/>
                    </a:ext>
                  </a:extLst>
                </a:hlinkClick>
              </a:rPr>
              <a:t>&amp;events=history&amp;includeAdjustedClose=true</a:t>
            </a:r>
            <a:endParaRPr lang="en-US"/>
          </a:p>
          <a:p>
            <a:endParaRPr lang="en-US">
              <a:solidFill>
                <a:srgbClr val="CE9178"/>
              </a:solidFill>
              <a:latin typeface="Menlo"/>
            </a:endParaRPr>
          </a:p>
          <a:p>
            <a:r>
              <a:rPr lang="en-US">
                <a:solidFill>
                  <a:schemeClr val="bg1"/>
                </a:solidFill>
                <a:highlight>
                  <a:srgbClr val="FF0000"/>
                </a:highlight>
              </a:rPr>
              <a:t>Check if current UTC time is greater than or equal to 20:00 </a:t>
            </a:r>
          </a:p>
          <a:p>
            <a:r>
              <a:rPr lang="en-US">
                <a:solidFill>
                  <a:schemeClr val="bg1"/>
                </a:solidFill>
                <a:highlight>
                  <a:srgbClr val="FF0000"/>
                </a:highlight>
              </a:rPr>
              <a:t>in Eastern Daylight Time (USA summer and spring seasons)</a:t>
            </a:r>
          </a:p>
          <a:p>
            <a:endParaRPr lang="en-US">
              <a:solidFill>
                <a:schemeClr val="bg1"/>
              </a:solidFill>
              <a:highlight>
                <a:srgbClr val="FF0000"/>
              </a:highlight>
            </a:endParaRPr>
          </a:p>
          <a:p>
            <a:r>
              <a:rPr lang="en-US">
                <a:solidFill>
                  <a:schemeClr val="bg1"/>
                </a:solidFill>
                <a:highlight>
                  <a:srgbClr val="FF0000"/>
                </a:highlight>
              </a:rPr>
              <a:t>Check if current UTC time is greater than or equal to 21:00 </a:t>
            </a:r>
          </a:p>
          <a:p>
            <a:r>
              <a:rPr lang="en-US">
                <a:solidFill>
                  <a:schemeClr val="bg1"/>
                </a:solidFill>
                <a:highlight>
                  <a:srgbClr val="FF0000"/>
                </a:highlight>
              </a:rPr>
              <a:t>in Eastern Standard Time</a:t>
            </a:r>
          </a:p>
          <a:p>
            <a:endParaRPr lang="en-US">
              <a:solidFill>
                <a:srgbClr val="FF0000"/>
              </a:solidFill>
              <a:latin typeface="Menlo"/>
            </a:endParaRPr>
          </a:p>
          <a:p>
            <a:r>
              <a:rPr lang="en-US" b="1">
                <a:solidFill>
                  <a:srgbClr val="FF0000"/>
                </a:solidFill>
              </a:rPr>
              <a:t>→</a:t>
            </a:r>
            <a:r>
              <a:rPr lang="en-US" b="1">
                <a:solidFill>
                  <a:srgbClr val="FF0000"/>
                </a:solidFill>
                <a:latin typeface="Menlo"/>
              </a:rPr>
              <a:t>CSV </a:t>
            </a:r>
            <a:r>
              <a:rPr lang="en-US" b="1">
                <a:solidFill>
                  <a:srgbClr val="FF0000"/>
                </a:solidFill>
              </a:rPr>
              <a:t> →List&lt;List&lt;dynamic&gt;&gt;  →List&lt;</a:t>
            </a:r>
            <a:r>
              <a:rPr lang="en-US" b="1" err="1">
                <a:solidFill>
                  <a:srgbClr val="FF0000"/>
                </a:solidFill>
              </a:rPr>
              <a:t>CandleData</a:t>
            </a:r>
            <a:r>
              <a:rPr lang="en-US">
                <a:solidFill>
                  <a:srgbClr val="CE9178"/>
                </a:solidFill>
              </a:rPr>
              <a:t>&gt; </a:t>
            </a:r>
            <a:r>
              <a:rPr lang="en-US" b="1">
                <a:solidFill>
                  <a:srgbClr val="FF0000"/>
                </a:solidFill>
              </a:rPr>
              <a:t>by adapter</a:t>
            </a:r>
            <a:endParaRPr lang="en-US">
              <a:solidFill>
                <a:srgbClr val="000000"/>
              </a:solidFill>
            </a:endParaRPr>
          </a:p>
          <a:p>
            <a:pPr marL="38100" indent="0">
              <a:buSzPts val="1200"/>
            </a:pPr>
            <a:endParaRPr lang="en-US" sz="1400">
              <a:solidFill>
                <a:srgbClr val="D82727"/>
              </a:solidFill>
            </a:endParaRPr>
          </a:p>
          <a:p>
            <a:pPr marL="38100" indent="0">
              <a:buSzPts val="1200"/>
            </a:pPr>
            <a:r>
              <a:rPr lang="en-US" sz="1400"/>
              <a:t>Support:</a:t>
            </a:r>
          </a:p>
          <a:p>
            <a:pPr marL="323850" indent="-285750">
              <a:buSzPts val="1200"/>
              <a:buFont typeface="Arial"/>
              <a:buChar char="•"/>
            </a:pPr>
            <a:r>
              <a:rPr lang="en-US" sz="1400"/>
              <a:t>Pan</a:t>
            </a:r>
          </a:p>
          <a:p>
            <a:pPr marL="323850" indent="-285750">
              <a:buSzPts val="1200"/>
              <a:buFont typeface="Arial"/>
              <a:buChar char="•"/>
            </a:pPr>
            <a:r>
              <a:rPr lang="en-US" sz="1400"/>
              <a:t>Pinch-to-zoom</a:t>
            </a:r>
          </a:p>
          <a:p>
            <a:pPr marL="323850" indent="-285750">
              <a:buSzPts val="1200"/>
              <a:buFont typeface="Arial"/>
              <a:buChar char="•"/>
            </a:pPr>
            <a:r>
              <a:rPr lang="en-US" sz="1400"/>
              <a:t>Overlay</a:t>
            </a:r>
          </a:p>
          <a:p>
            <a:pPr marL="323850" indent="-285750">
              <a:buSzPts val="1200"/>
              <a:buFont typeface="Arial"/>
              <a:buChar char="•"/>
            </a:pPr>
            <a:r>
              <a:rPr lang="en-US" sz="1400"/>
              <a:t>Hide the overlay line (in developer mode)</a:t>
            </a:r>
          </a:p>
          <a:p>
            <a:pPr marL="38100" indent="0">
              <a:buSzPts val="1200"/>
            </a:pPr>
            <a:endParaRPr lang="en-US" sz="1400"/>
          </a:p>
        </p:txBody>
      </p:sp>
      <p:pic>
        <p:nvPicPr>
          <p:cNvPr id="2" name="Picture 1" descr="Screen Recording 2024-04-29 at 9.23.49 PM.mov [video-to-gif output image]">
            <a:extLst>
              <a:ext uri="{FF2B5EF4-FFF2-40B4-BE49-F238E27FC236}">
                <a16:creationId xmlns:a16="http://schemas.microsoft.com/office/drawing/2014/main" id="{E580A951-828D-5A6B-1579-32CF912FC297}"/>
              </a:ext>
            </a:extLst>
          </p:cNvPr>
          <p:cNvPicPr>
            <a:picLocks noChangeAspect="1"/>
          </p:cNvPicPr>
          <p:nvPr/>
        </p:nvPicPr>
        <p:blipFill>
          <a:blip r:embed="rId5"/>
          <a:stretch>
            <a:fillRect/>
          </a:stretch>
        </p:blipFill>
        <p:spPr>
          <a:xfrm>
            <a:off x="5740400" y="151463"/>
            <a:ext cx="2743200" cy="2416029"/>
          </a:xfrm>
          <a:prstGeom prst="rect">
            <a:avLst/>
          </a:prstGeom>
        </p:spPr>
      </p:pic>
      <p:pic>
        <p:nvPicPr>
          <p:cNvPr id="5" name="Picture 4" descr="Screen Recording 2024-04-29 at 9.23.49 PM.mov [video-to-gif output image]">
            <a:extLst>
              <a:ext uri="{FF2B5EF4-FFF2-40B4-BE49-F238E27FC236}">
                <a16:creationId xmlns:a16="http://schemas.microsoft.com/office/drawing/2014/main" id="{4ECC782E-C051-D076-3C2D-76D4DD6E9C93}"/>
              </a:ext>
            </a:extLst>
          </p:cNvPr>
          <p:cNvPicPr>
            <a:picLocks noChangeAspect="1"/>
          </p:cNvPicPr>
          <p:nvPr/>
        </p:nvPicPr>
        <p:blipFill>
          <a:blip r:embed="rId6"/>
          <a:stretch>
            <a:fillRect/>
          </a:stretch>
        </p:blipFill>
        <p:spPr>
          <a:xfrm>
            <a:off x="5740400" y="2610644"/>
            <a:ext cx="2743200" cy="2416029"/>
          </a:xfrm>
          <a:prstGeom prst="rect">
            <a:avLst/>
          </a:prstGeom>
        </p:spPr>
      </p:pic>
      <p:pic>
        <p:nvPicPr>
          <p:cNvPr id="3" name="Picture 2" descr="File:Yahoo! Finance logo 2021.png - Wikipedia">
            <a:extLst>
              <a:ext uri="{FF2B5EF4-FFF2-40B4-BE49-F238E27FC236}">
                <a16:creationId xmlns:a16="http://schemas.microsoft.com/office/drawing/2014/main" id="{88F15C7A-DBB0-7AEF-50D7-4B718C2CDD23}"/>
              </a:ext>
            </a:extLst>
          </p:cNvPr>
          <p:cNvPicPr>
            <a:picLocks noChangeAspect="1"/>
          </p:cNvPicPr>
          <p:nvPr/>
        </p:nvPicPr>
        <p:blipFill>
          <a:blip r:embed="rId7"/>
          <a:stretch>
            <a:fillRect/>
          </a:stretch>
        </p:blipFill>
        <p:spPr>
          <a:xfrm>
            <a:off x="6400800" y="1973389"/>
            <a:ext cx="2743200" cy="1004697"/>
          </a:xfrm>
          <a:prstGeom prst="rect">
            <a:avLst/>
          </a:prstGeom>
        </p:spPr>
      </p:pic>
      <p:sp>
        <p:nvSpPr>
          <p:cNvPr id="11" name="Rectangle 10">
            <a:extLst>
              <a:ext uri="{FF2B5EF4-FFF2-40B4-BE49-F238E27FC236}">
                <a16:creationId xmlns:a16="http://schemas.microsoft.com/office/drawing/2014/main" id="{195390BE-5B85-920A-015A-8F6E8E5FECF0}"/>
              </a:ext>
            </a:extLst>
          </p:cNvPr>
          <p:cNvSpPr/>
          <p:nvPr/>
        </p:nvSpPr>
        <p:spPr>
          <a:xfrm>
            <a:off x="5595065" y="4315089"/>
            <a:ext cx="3427014" cy="72431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black and red rectangular object with black lines&#10;&#10;Description automatically generated">
            <a:extLst>
              <a:ext uri="{FF2B5EF4-FFF2-40B4-BE49-F238E27FC236}">
                <a16:creationId xmlns:a16="http://schemas.microsoft.com/office/drawing/2014/main" id="{44CBA631-13E1-DFAC-E676-F51DE79A6C64}"/>
              </a:ext>
            </a:extLst>
          </p:cNvPr>
          <p:cNvPicPr>
            <a:picLocks noChangeAspect="1"/>
          </p:cNvPicPr>
          <p:nvPr/>
        </p:nvPicPr>
        <p:blipFill rotWithShape="1">
          <a:blip r:embed="rId8"/>
          <a:srcRect l="3111" t="12486" r="3111" b="13047"/>
          <a:stretch/>
        </p:blipFill>
        <p:spPr>
          <a:xfrm>
            <a:off x="7030264" y="4396809"/>
            <a:ext cx="964699" cy="5532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8B3ECAD-C3DE-7460-59D8-49FDA16ACC94}"/>
              </a:ext>
            </a:extLst>
          </p:cNvPr>
          <p:cNvPicPr>
            <a:picLocks noChangeAspect="1"/>
          </p:cNvPicPr>
          <p:nvPr/>
        </p:nvPicPr>
        <p:blipFill>
          <a:blip r:embed="rId9"/>
          <a:stretch>
            <a:fillRect/>
          </a:stretch>
        </p:blipFill>
        <p:spPr>
          <a:xfrm>
            <a:off x="4734283" y="4422041"/>
            <a:ext cx="2291773" cy="505565"/>
          </a:xfrm>
          <a:prstGeom prst="rect">
            <a:avLst/>
          </a:prstGeom>
        </p:spPr>
      </p:pic>
      <p:pic>
        <p:nvPicPr>
          <p:cNvPr id="9" name="Picture 8" descr="A close up of a sign&#10;&#10;Description automatically generated">
            <a:extLst>
              <a:ext uri="{FF2B5EF4-FFF2-40B4-BE49-F238E27FC236}">
                <a16:creationId xmlns:a16="http://schemas.microsoft.com/office/drawing/2014/main" id="{3B8330F5-DC84-242E-9CFE-5570C01A91AB}"/>
              </a:ext>
            </a:extLst>
          </p:cNvPr>
          <p:cNvPicPr>
            <a:picLocks noChangeAspect="1"/>
          </p:cNvPicPr>
          <p:nvPr/>
        </p:nvPicPr>
        <p:blipFill>
          <a:blip r:embed="rId10"/>
          <a:stretch>
            <a:fillRect/>
          </a:stretch>
        </p:blipFill>
        <p:spPr>
          <a:xfrm>
            <a:off x="7996048" y="4397676"/>
            <a:ext cx="980786" cy="531668"/>
          </a:xfrm>
          <a:prstGeom prst="rect">
            <a:avLst/>
          </a:prstGeom>
        </p:spPr>
      </p:pic>
    </p:spTree>
    <p:extLst>
      <p:ext uri="{BB962C8B-B14F-4D97-AF65-F5344CB8AC3E}">
        <p14:creationId xmlns:p14="http://schemas.microsoft.com/office/powerpoint/2010/main" val="2394694967"/>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a:t>Listings from exchanges</a:t>
            </a:r>
          </a:p>
        </p:txBody>
      </p:sp>
      <p:sp>
        <p:nvSpPr>
          <p:cNvPr id="4" name="Google Shape;2459;p49">
            <a:extLst>
              <a:ext uri="{FF2B5EF4-FFF2-40B4-BE49-F238E27FC236}">
                <a16:creationId xmlns:a16="http://schemas.microsoft.com/office/drawing/2014/main" id="{BD5552F6-D01B-E8D9-E07C-CD9C15668367}"/>
              </a:ext>
            </a:extLst>
          </p:cNvPr>
          <p:cNvSpPr txBox="1">
            <a:spLocks/>
          </p:cNvSpPr>
          <p:nvPr/>
        </p:nvSpPr>
        <p:spPr>
          <a:xfrm>
            <a:off x="842132" y="1210249"/>
            <a:ext cx="4762256" cy="30691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323850" indent="-285750">
              <a:buSzPts val="1200"/>
              <a:buFont typeface="Arial"/>
              <a:buChar char="•"/>
            </a:pPr>
            <a:r>
              <a:rPr lang="en-US" sz="1400" b="1"/>
              <a:t>Data from Nasdaq, NYSE, NYSE Amex</a:t>
            </a:r>
            <a:endParaRPr lang="en-US" altLang="zh-TW" sz="1400" b="1"/>
          </a:p>
          <a:p>
            <a:pPr marL="38100" indent="0">
              <a:buSzPts val="1200"/>
            </a:pPr>
            <a:endParaRPr lang="en-US" sz="1400" b="1"/>
          </a:p>
          <a:p>
            <a:pPr marL="38100" indent="0">
              <a:buSzPts val="1200"/>
            </a:pPr>
            <a:r>
              <a:rPr lang="en-US" sz="1400" b="1"/>
              <a:t>Stocks:</a:t>
            </a:r>
          </a:p>
          <a:p>
            <a:pPr marL="38100" indent="0">
              <a:buSzPts val="1200"/>
            </a:pPr>
            <a:r>
              <a:rPr lang="en-US" sz="1400">
                <a:hlinkClick r:id="rId4"/>
              </a:rPr>
              <a:t>https://api.nasdaq.com/api/screener/stocks?tableonly=true&amp;limit=99999&amp;exchange=</a:t>
            </a:r>
            <a:r>
              <a:rPr lang="en-US" sz="1400">
                <a:highlight>
                  <a:srgbClr val="FFFF00"/>
                </a:highlight>
                <a:hlinkClick r:id="rId4"/>
              </a:rPr>
              <a:t>NASDAQ</a:t>
            </a:r>
            <a:endParaRPr lang="en-US" sz="1400" b="1">
              <a:highlight>
                <a:srgbClr val="FFFF00"/>
              </a:highlight>
            </a:endParaRPr>
          </a:p>
          <a:p>
            <a:pPr marL="323850" indent="-285750">
              <a:buSzPts val="1200"/>
              <a:buFont typeface="Arial"/>
              <a:buChar char="•"/>
            </a:pPr>
            <a:endParaRPr lang="en-US" sz="1400"/>
          </a:p>
          <a:p>
            <a:pPr marL="38100" indent="0">
              <a:buSzPts val="1200"/>
            </a:pPr>
            <a:r>
              <a:rPr lang="en-US" sz="1400">
                <a:hlinkClick r:id="rId5"/>
              </a:rPr>
              <a:t>https://api.nasdaq.com/api/screener/stocks?tableonly=true&amp;limit=99999&amp;exchange=</a:t>
            </a:r>
            <a:r>
              <a:rPr lang="en-US" sz="1400">
                <a:highlight>
                  <a:srgbClr val="FFFF00"/>
                </a:highlight>
              </a:rPr>
              <a:t>NYSE</a:t>
            </a:r>
          </a:p>
          <a:p>
            <a:pPr marL="323850" indent="-285750">
              <a:buSzPts val="1200"/>
              <a:buFont typeface="Arial"/>
              <a:buChar char="•"/>
            </a:pPr>
            <a:endParaRPr lang="en-US" sz="1400"/>
          </a:p>
          <a:p>
            <a:pPr marL="38100" indent="0">
              <a:buSzPts val="1200"/>
            </a:pPr>
            <a:r>
              <a:rPr lang="en-US" sz="1400">
                <a:hlinkClick r:id="rId6"/>
              </a:rPr>
              <a:t>https://api.nasdaq.com/api/screener/stocks?tableonly=true&amp;limit=99999&amp;exchange=</a:t>
            </a:r>
            <a:r>
              <a:rPr lang="en-US" sz="1400">
                <a:highlight>
                  <a:srgbClr val="FFFF00"/>
                </a:highlight>
                <a:hlinkClick r:id="rId6"/>
              </a:rPr>
              <a:t>AMEX</a:t>
            </a:r>
            <a:endParaRPr lang="en-US" sz="1400">
              <a:highlight>
                <a:srgbClr val="FFFF00"/>
              </a:highlight>
            </a:endParaRPr>
          </a:p>
          <a:p>
            <a:pPr marL="38100" indent="0">
              <a:buSzPts val="1200"/>
            </a:pPr>
            <a:endParaRPr lang="en-US" sz="1400"/>
          </a:p>
          <a:p>
            <a:pPr marL="38100" indent="0">
              <a:buSzPts val="1200"/>
            </a:pPr>
            <a:r>
              <a:rPr lang="en-US" sz="1400" b="1"/>
              <a:t>ETFs:</a:t>
            </a:r>
          </a:p>
          <a:p>
            <a:pPr marL="38100" indent="0">
              <a:buSzPts val="1200"/>
            </a:pPr>
            <a:r>
              <a:rPr lang="en-US" sz="1400">
                <a:hlinkClick r:id="rId7"/>
              </a:rPr>
              <a:t>http://35.221.170.30/?func=</a:t>
            </a:r>
            <a:r>
              <a:rPr lang="en-US" sz="1400">
                <a:highlight>
                  <a:srgbClr val="FFFF00"/>
                </a:highlight>
                <a:hlinkClick r:id="rId7"/>
              </a:rPr>
              <a:t>nyse-etfs-symbol-name</a:t>
            </a:r>
          </a:p>
          <a:p>
            <a:pPr marL="38100" indent="0">
              <a:buSzPts val="1200"/>
            </a:pPr>
            <a:endParaRPr lang="en-US" sz="1400">
              <a:highlight>
                <a:srgbClr val="FFFF00"/>
              </a:highlight>
            </a:endParaRPr>
          </a:p>
          <a:p>
            <a:pPr marL="38100" indent="0"/>
            <a:r>
              <a:rPr lang="en-US" b="1">
                <a:solidFill>
                  <a:srgbClr val="FF0000"/>
                </a:solidFill>
              </a:rPr>
              <a:t>→text/</a:t>
            </a:r>
            <a:r>
              <a:rPr lang="en-US" b="1" err="1">
                <a:solidFill>
                  <a:srgbClr val="FF0000"/>
                </a:solidFill>
              </a:rPr>
              <a:t>json</a:t>
            </a:r>
            <a:r>
              <a:rPr lang="en-US" b="1">
                <a:solidFill>
                  <a:srgbClr val="FF0000"/>
                </a:solidFill>
              </a:rPr>
              <a:t>  →List&lt;</a:t>
            </a:r>
            <a:r>
              <a:rPr lang="en-US" b="1" err="1">
                <a:solidFill>
                  <a:srgbClr val="FF0000"/>
                </a:solidFill>
              </a:rPr>
              <a:t>SymbolAndName</a:t>
            </a:r>
            <a:r>
              <a:rPr lang="en-US" b="1">
                <a:solidFill>
                  <a:srgbClr val="FF0000"/>
                </a:solidFill>
              </a:rPr>
              <a:t>&gt; by adapter</a:t>
            </a:r>
            <a:endParaRPr lang="en-US" b="1"/>
          </a:p>
          <a:p>
            <a:pPr marL="323850" indent="-285750">
              <a:buSzPts val="1200"/>
              <a:buFont typeface="Arial"/>
              <a:buChar char="•"/>
            </a:pPr>
            <a:endParaRPr lang="en-US" sz="1400"/>
          </a:p>
          <a:p>
            <a:pPr marL="38100" indent="0">
              <a:buSzPts val="1200"/>
            </a:pPr>
            <a:endParaRPr lang="en-US" sz="1400"/>
          </a:p>
          <a:p>
            <a:pPr marL="38100" indent="0">
              <a:buSzPts val="1200"/>
            </a:pPr>
            <a:endParaRPr lang="en-US" sz="1400"/>
          </a:p>
        </p:txBody>
      </p:sp>
      <p:pic>
        <p:nvPicPr>
          <p:cNvPr id="6" name="Picture 5" descr="A black text on a white background&#10;&#10;Description automatically generated">
            <a:extLst>
              <a:ext uri="{FF2B5EF4-FFF2-40B4-BE49-F238E27FC236}">
                <a16:creationId xmlns:a16="http://schemas.microsoft.com/office/drawing/2014/main" id="{BEF50BB1-CF35-D85A-E623-DC4D770AF2C8}"/>
              </a:ext>
            </a:extLst>
          </p:cNvPr>
          <p:cNvPicPr>
            <a:picLocks noChangeAspect="1"/>
          </p:cNvPicPr>
          <p:nvPr/>
        </p:nvPicPr>
        <p:blipFill>
          <a:blip r:embed="rId8"/>
          <a:stretch>
            <a:fillRect/>
          </a:stretch>
        </p:blipFill>
        <p:spPr>
          <a:xfrm>
            <a:off x="5687568" y="314554"/>
            <a:ext cx="2839212" cy="811073"/>
          </a:xfrm>
          <a:prstGeom prst="rect">
            <a:avLst/>
          </a:prstGeom>
        </p:spPr>
      </p:pic>
      <p:pic>
        <p:nvPicPr>
          <p:cNvPr id="8" name="Picture 7" descr="Файл:NYSE American logo.svg — Википедия">
            <a:extLst>
              <a:ext uri="{FF2B5EF4-FFF2-40B4-BE49-F238E27FC236}">
                <a16:creationId xmlns:a16="http://schemas.microsoft.com/office/drawing/2014/main" id="{067669E4-FDF9-6C2C-D89B-A35A32CC7E51}"/>
              </a:ext>
            </a:extLst>
          </p:cNvPr>
          <p:cNvPicPr>
            <a:picLocks noChangeAspect="1"/>
          </p:cNvPicPr>
          <p:nvPr/>
        </p:nvPicPr>
        <p:blipFill>
          <a:blip r:embed="rId9"/>
          <a:stretch>
            <a:fillRect/>
          </a:stretch>
        </p:blipFill>
        <p:spPr>
          <a:xfrm>
            <a:off x="6775704" y="1158502"/>
            <a:ext cx="2176272" cy="993124"/>
          </a:xfrm>
          <a:prstGeom prst="rect">
            <a:avLst/>
          </a:prstGeom>
        </p:spPr>
      </p:pic>
      <p:pic>
        <p:nvPicPr>
          <p:cNvPr id="2" name="Picture 1" descr="Screen Recording 2024-04-30 at 12.54.02 AM.mov [video-to-gif output image]">
            <a:extLst>
              <a:ext uri="{FF2B5EF4-FFF2-40B4-BE49-F238E27FC236}">
                <a16:creationId xmlns:a16="http://schemas.microsoft.com/office/drawing/2014/main" id="{C96F0CCE-4A2E-C92C-7F64-E21357668C7A}"/>
              </a:ext>
            </a:extLst>
          </p:cNvPr>
          <p:cNvPicPr>
            <a:picLocks noChangeAspect="1"/>
          </p:cNvPicPr>
          <p:nvPr/>
        </p:nvPicPr>
        <p:blipFill>
          <a:blip r:embed="rId10"/>
          <a:stretch>
            <a:fillRect/>
          </a:stretch>
        </p:blipFill>
        <p:spPr>
          <a:xfrm>
            <a:off x="5687568" y="2444482"/>
            <a:ext cx="3186684" cy="2183920"/>
          </a:xfrm>
          <a:prstGeom prst="rect">
            <a:avLst/>
          </a:prstGeom>
        </p:spPr>
      </p:pic>
      <p:sp>
        <p:nvSpPr>
          <p:cNvPr id="3" name="TextBox 2">
            <a:extLst>
              <a:ext uri="{FF2B5EF4-FFF2-40B4-BE49-F238E27FC236}">
                <a16:creationId xmlns:a16="http://schemas.microsoft.com/office/drawing/2014/main" id="{F8288A17-A41F-4476-8163-8167B7B7ACB2}"/>
              </a:ext>
            </a:extLst>
          </p:cNvPr>
          <p:cNvSpPr txBox="1"/>
          <p:nvPr/>
        </p:nvSpPr>
        <p:spPr>
          <a:xfrm>
            <a:off x="4837176" y="4620006"/>
            <a:ext cx="42199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ighlight>
                  <a:srgbClr val="FF0000"/>
                </a:highlight>
              </a:rPr>
              <a:t>We have these listings to support our search utility</a:t>
            </a:r>
          </a:p>
        </p:txBody>
      </p:sp>
      <p:pic>
        <p:nvPicPr>
          <p:cNvPr id="9" name="Picture 8" descr="A black text with black letters&#10;&#10;Description automatically generated">
            <a:extLst>
              <a:ext uri="{FF2B5EF4-FFF2-40B4-BE49-F238E27FC236}">
                <a16:creationId xmlns:a16="http://schemas.microsoft.com/office/drawing/2014/main" id="{E554CFED-C839-62B6-E65D-3B64F55DAD1F}"/>
              </a:ext>
            </a:extLst>
          </p:cNvPr>
          <p:cNvPicPr>
            <a:picLocks noChangeAspect="1"/>
          </p:cNvPicPr>
          <p:nvPr/>
        </p:nvPicPr>
        <p:blipFill rotWithShape="1">
          <a:blip r:embed="rId11"/>
          <a:srcRect r="5777" b="-518"/>
          <a:stretch/>
        </p:blipFill>
        <p:spPr>
          <a:xfrm>
            <a:off x="5603558" y="1474995"/>
            <a:ext cx="1230440" cy="556168"/>
          </a:xfrm>
          <a:prstGeom prst="rect">
            <a:avLst/>
          </a:prstGeom>
        </p:spPr>
      </p:pic>
    </p:spTree>
    <p:extLst>
      <p:ext uri="{BB962C8B-B14F-4D97-AF65-F5344CB8AC3E}">
        <p14:creationId xmlns:p14="http://schemas.microsoft.com/office/powerpoint/2010/main" val="1835167070"/>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pic>
        <p:nvPicPr>
          <p:cNvPr id="12" name="圖片 11">
            <a:extLst>
              <a:ext uri="{FF2B5EF4-FFF2-40B4-BE49-F238E27FC236}">
                <a16:creationId xmlns:a16="http://schemas.microsoft.com/office/drawing/2014/main" id="{2621064A-CCAD-FF37-AAC5-A359A6B9FD0D}"/>
              </a:ext>
            </a:extLst>
          </p:cNvPr>
          <p:cNvPicPr>
            <a:picLocks noChangeAspect="1"/>
          </p:cNvPicPr>
          <p:nvPr/>
        </p:nvPicPr>
        <p:blipFill>
          <a:blip r:embed="rId4"/>
          <a:stretch>
            <a:fillRect/>
          </a:stretch>
        </p:blipFill>
        <p:spPr>
          <a:xfrm>
            <a:off x="5959753" y="1331768"/>
            <a:ext cx="2610449" cy="1934442"/>
          </a:xfrm>
          <a:prstGeom prst="rect">
            <a:avLst/>
          </a:prstGeom>
        </p:spPr>
      </p:pic>
      <p:pic>
        <p:nvPicPr>
          <p:cNvPr id="11" name="圖片 10">
            <a:extLst>
              <a:ext uri="{FF2B5EF4-FFF2-40B4-BE49-F238E27FC236}">
                <a16:creationId xmlns:a16="http://schemas.microsoft.com/office/drawing/2014/main" id="{D1BC496F-F46A-CF8E-0A82-DCEFEBFC6F88}"/>
              </a:ext>
            </a:extLst>
          </p:cNvPr>
          <p:cNvPicPr>
            <a:picLocks noChangeAspect="1"/>
          </p:cNvPicPr>
          <p:nvPr/>
        </p:nvPicPr>
        <p:blipFill>
          <a:blip r:embed="rId5"/>
          <a:stretch>
            <a:fillRect/>
          </a:stretch>
        </p:blipFill>
        <p:spPr>
          <a:xfrm>
            <a:off x="5959753" y="1331768"/>
            <a:ext cx="2610449" cy="1934442"/>
          </a:xfrm>
          <a:prstGeom prst="rect">
            <a:avLst/>
          </a:prstGeom>
        </p:spPr>
      </p:pic>
      <p:pic>
        <p:nvPicPr>
          <p:cNvPr id="10" name="圖片 9">
            <a:extLst>
              <a:ext uri="{FF2B5EF4-FFF2-40B4-BE49-F238E27FC236}">
                <a16:creationId xmlns:a16="http://schemas.microsoft.com/office/drawing/2014/main" id="{AC08DD1A-6BC9-EECA-E82E-AE0D72F98BDD}"/>
              </a:ext>
            </a:extLst>
          </p:cNvPr>
          <p:cNvPicPr>
            <a:picLocks noChangeAspect="1"/>
          </p:cNvPicPr>
          <p:nvPr/>
        </p:nvPicPr>
        <p:blipFill>
          <a:blip r:embed="rId6"/>
          <a:stretch>
            <a:fillRect/>
          </a:stretch>
        </p:blipFill>
        <p:spPr>
          <a:xfrm>
            <a:off x="5959753" y="1331768"/>
            <a:ext cx="2610449" cy="1934442"/>
          </a:xfrm>
          <a:prstGeom prst="rect">
            <a:avLst/>
          </a:prstGeom>
        </p:spPr>
      </p:pic>
      <p:sp>
        <p:nvSpPr>
          <p:cNvPr id="2459" name="Google Shape;2459;p49"/>
          <p:cNvSpPr txBox="1">
            <a:spLocks noGrp="1"/>
          </p:cNvSpPr>
          <p:nvPr>
            <p:ph type="body" idx="4294967295"/>
          </p:nvPr>
        </p:nvSpPr>
        <p:spPr>
          <a:xfrm>
            <a:off x="453300" y="894663"/>
            <a:ext cx="5010577" cy="4312902"/>
          </a:xfrm>
          <a:prstGeom prst="rect">
            <a:avLst/>
          </a:prstGeom>
        </p:spPr>
        <p:txBody>
          <a:bodyPr spcFirstLastPara="1" wrap="square" lIns="91425" tIns="91425" rIns="91425" bIns="91425" anchor="t" anchorCtr="0">
            <a:noAutofit/>
          </a:bodyPr>
          <a:lstStyle/>
          <a:p>
            <a:pPr marL="38100" lvl="0" indent="0" algn="l" rtl="0">
              <a:spcBef>
                <a:spcPts val="0"/>
              </a:spcBef>
              <a:spcAft>
                <a:spcPts val="0"/>
              </a:spcAft>
              <a:buSzPts val="1200"/>
              <a:buNone/>
            </a:pPr>
            <a:r>
              <a:rPr lang="en-US" sz="1600"/>
              <a:t>Identification of matched trend:</a:t>
            </a:r>
          </a:p>
          <a:p>
            <a:pPr marL="241300" indent="-203200">
              <a:buSzPts val="1200"/>
              <a:buFont typeface="Work Sans"/>
              <a:buChar char="●"/>
            </a:pPr>
            <a:r>
              <a:rPr lang="en-US" sz="1400"/>
              <a:t>Selected last 5 days stocks</a:t>
            </a:r>
            <a:r>
              <a:rPr lang="en-GB" sz="1400"/>
              <a:t> </a:t>
            </a:r>
          </a:p>
          <a:p>
            <a:pPr marL="241300" indent="-203200">
              <a:lnSpc>
                <a:spcPct val="114999"/>
              </a:lnSpc>
              <a:buSzPts val="1200"/>
              <a:buFont typeface="Work Sans"/>
              <a:buChar char="●"/>
            </a:pPr>
            <a:r>
              <a:rPr lang="en-US" sz="1400"/>
              <a:t>Calculate the daily difference between the close price</a:t>
            </a:r>
            <a:endParaRPr lang="en-US"/>
          </a:p>
          <a:p>
            <a:pPr marL="241300" indent="-203200">
              <a:lnSpc>
                <a:spcPct val="114999"/>
              </a:lnSpc>
              <a:buSzPts val="1200"/>
              <a:buFont typeface="Work Sans"/>
              <a:buChar char="●"/>
            </a:pPr>
            <a:r>
              <a:rPr lang="en-US" sz="1400"/>
              <a:t>The close-price-differences compose a time series like </a:t>
            </a:r>
            <a:br>
              <a:rPr lang="en-US" sz="1400"/>
            </a:br>
            <a:r>
              <a:rPr lang="en-US" sz="1400"/>
              <a:t>[-5%, -2%, +2%, +2%]</a:t>
            </a:r>
          </a:p>
          <a:p>
            <a:pPr marL="241300" indent="-203200">
              <a:lnSpc>
                <a:spcPct val="114999"/>
              </a:lnSpc>
              <a:buSzPts val="1200"/>
              <a:buFont typeface="Work Sans"/>
              <a:buChar char="●"/>
            </a:pPr>
            <a:r>
              <a:rPr lang="en-US" sz="1400"/>
              <a:t>Look for all </a:t>
            </a:r>
            <a:r>
              <a:rPr lang="en-US" sz="1400">
                <a:solidFill>
                  <a:srgbClr val="00B0F0"/>
                </a:solidFill>
              </a:rPr>
              <a:t>similar </a:t>
            </a:r>
            <a:r>
              <a:rPr lang="en-US" sz="1400"/>
              <a:t>trends in the history of this stock</a:t>
            </a:r>
          </a:p>
          <a:p>
            <a:pPr marL="241300" lvl="0" indent="-203200" algn="l" rtl="0">
              <a:spcBef>
                <a:spcPts val="0"/>
              </a:spcBef>
              <a:spcAft>
                <a:spcPts val="0"/>
              </a:spcAft>
              <a:buSzPts val="1200"/>
              <a:buFont typeface="Work Sans"/>
              <a:buChar char="●"/>
            </a:pPr>
            <a:r>
              <a:rPr lang="en-US" sz="1400"/>
              <a:t>Pseudo code:</a:t>
            </a:r>
          </a:p>
          <a:p>
            <a:pPr marL="698500" lvl="1" indent="-203200">
              <a:spcBef>
                <a:spcPts val="0"/>
              </a:spcBef>
              <a:buSzPts val="1200"/>
            </a:pPr>
            <a:r>
              <a:rPr lang="en-US" sz="1000"/>
              <a:t>For selected date</a:t>
            </a:r>
          </a:p>
          <a:p>
            <a:pPr marL="495300" lvl="1" indent="0">
              <a:lnSpc>
                <a:spcPct val="114999"/>
              </a:lnSpc>
              <a:spcBef>
                <a:spcPts val="0"/>
              </a:spcBef>
              <a:buSzPts val="1200"/>
              <a:buNone/>
            </a:pPr>
            <a:r>
              <a:rPr lang="en-US" sz="1000"/>
              <a:t>     Calculate the percentage change of closed price between the date and the next date (</a:t>
            </a:r>
            <a:r>
              <a:rPr lang="en-US" sz="1000" err="1"/>
              <a:t>selList</a:t>
            </a:r>
            <a:r>
              <a:rPr lang="en-US" sz="1000"/>
              <a:t>)</a:t>
            </a:r>
            <a:endParaRPr lang="en-US" sz="1000">
              <a:solidFill>
                <a:srgbClr val="000000"/>
              </a:solidFill>
            </a:endParaRPr>
          </a:p>
          <a:p>
            <a:pPr marL="698500" lvl="1" indent="-203200">
              <a:lnSpc>
                <a:spcPct val="114999"/>
              </a:lnSpc>
              <a:spcBef>
                <a:spcPts val="0"/>
              </a:spcBef>
              <a:buSzPts val="1200"/>
            </a:pPr>
            <a:r>
              <a:rPr lang="en-US" sz="1000"/>
              <a:t>For every date in the history except selected date</a:t>
            </a:r>
            <a:endParaRPr lang="en-US"/>
          </a:p>
          <a:p>
            <a:pPr marL="495300" lvl="1" indent="0">
              <a:spcBef>
                <a:spcPts val="0"/>
              </a:spcBef>
              <a:buSzPts val="1200"/>
              <a:buNone/>
            </a:pPr>
            <a:r>
              <a:rPr lang="en-US" sz="1000"/>
              <a:t>	Calculate the percentage change of closed price between the date and the next date (</a:t>
            </a:r>
            <a:r>
              <a:rPr lang="en-US" sz="1000" err="1"/>
              <a:t>comList</a:t>
            </a:r>
            <a:r>
              <a:rPr lang="en-US" sz="1000"/>
              <a:t>)</a:t>
            </a:r>
          </a:p>
          <a:p>
            <a:pPr marL="666750" lvl="1" indent="-171450">
              <a:lnSpc>
                <a:spcPct val="114999"/>
              </a:lnSpc>
              <a:spcBef>
                <a:spcPts val="0"/>
              </a:spcBef>
              <a:buSzPts val="1200"/>
            </a:pPr>
            <a:r>
              <a:rPr lang="en-US" sz="1000"/>
              <a:t>For </a:t>
            </a:r>
            <a:r>
              <a:rPr lang="en-US" sz="1000" err="1"/>
              <a:t>comList</a:t>
            </a:r>
            <a:r>
              <a:rPr lang="en-US" sz="1000"/>
              <a:t> </a:t>
            </a:r>
          </a:p>
          <a:p>
            <a:pPr marL="495300" lvl="1" indent="0">
              <a:lnSpc>
                <a:spcPct val="114999"/>
              </a:lnSpc>
              <a:spcBef>
                <a:spcPts val="0"/>
              </a:spcBef>
              <a:buSzPts val="1200"/>
              <a:buNone/>
            </a:pPr>
            <a:r>
              <a:rPr lang="en-US" sz="1000"/>
              <a:t>    </a:t>
            </a:r>
            <a:r>
              <a:rPr lang="en-US" sz="1000">
                <a:solidFill>
                  <a:srgbClr val="00B0F0"/>
                </a:solidFill>
              </a:rPr>
              <a:t>Calculate the percentage difference between </a:t>
            </a:r>
            <a:r>
              <a:rPr lang="en-US" sz="1000" err="1">
                <a:solidFill>
                  <a:srgbClr val="00B0F0"/>
                </a:solidFill>
              </a:rPr>
              <a:t>selList</a:t>
            </a:r>
            <a:r>
              <a:rPr lang="en-US" sz="1000">
                <a:solidFill>
                  <a:srgbClr val="00B0F0"/>
                </a:solidFill>
              </a:rPr>
              <a:t> and </a:t>
            </a:r>
            <a:r>
              <a:rPr lang="en-US" sz="1000" err="1">
                <a:solidFill>
                  <a:srgbClr val="00B0F0"/>
                </a:solidFill>
              </a:rPr>
              <a:t>comList</a:t>
            </a:r>
            <a:r>
              <a:rPr lang="en-US" sz="1000">
                <a:solidFill>
                  <a:srgbClr val="00B0F0"/>
                </a:solidFill>
              </a:rPr>
              <a:t> for 5 times(selected days) (pd)</a:t>
            </a:r>
          </a:p>
          <a:p>
            <a:pPr marL="495300" lvl="1" indent="0">
              <a:spcBef>
                <a:spcPts val="0"/>
              </a:spcBef>
              <a:buSzPts val="1200"/>
              <a:buNone/>
            </a:pPr>
            <a:r>
              <a:rPr lang="en-US" sz="1000"/>
              <a:t>	</a:t>
            </a:r>
            <a:r>
              <a:rPr lang="en-US" sz="1000">
                <a:solidFill>
                  <a:srgbClr val="00B0F0"/>
                </a:solidFill>
              </a:rPr>
              <a:t>If all pd &lt; 100% (Tolerance)</a:t>
            </a:r>
          </a:p>
          <a:p>
            <a:pPr marL="495300" lvl="1" indent="0">
              <a:lnSpc>
                <a:spcPct val="114999"/>
              </a:lnSpc>
              <a:spcBef>
                <a:spcPts val="0"/>
              </a:spcBef>
              <a:buSzPts val="1200"/>
              <a:buNone/>
            </a:pPr>
            <a:r>
              <a:rPr lang="en-US" sz="1000">
                <a:solidFill>
                  <a:srgbClr val="00B0F0"/>
                </a:solidFill>
              </a:rPr>
              <a:t>      Match trend + 1</a:t>
            </a:r>
          </a:p>
          <a:p>
            <a:pPr marL="495300" lvl="1" indent="0">
              <a:lnSpc>
                <a:spcPct val="114999"/>
              </a:lnSpc>
              <a:spcBef>
                <a:spcPts val="0"/>
              </a:spcBef>
              <a:buSzPts val="1200"/>
              <a:buNone/>
            </a:pPr>
            <a:r>
              <a:rPr lang="en-US" sz="1000"/>
              <a:t>    else </a:t>
            </a:r>
          </a:p>
          <a:p>
            <a:pPr marL="495300" lvl="1" indent="0">
              <a:lnSpc>
                <a:spcPct val="114999"/>
              </a:lnSpc>
              <a:spcBef>
                <a:spcPts val="0"/>
              </a:spcBef>
              <a:buSzPts val="1200"/>
              <a:buNone/>
            </a:pPr>
            <a:r>
              <a:rPr lang="en-US" sz="1000"/>
              <a:t>      Not Match trend + 1</a:t>
            </a:r>
          </a:p>
          <a:p>
            <a:pPr marL="241300" indent="-203200">
              <a:buSzPts val="1200"/>
              <a:buFont typeface="Work Sans"/>
              <a:buChar char="●"/>
            </a:pPr>
            <a:endParaRPr lang="en-US" sz="1400"/>
          </a:p>
          <a:p>
            <a:pPr marL="241300" indent="-203200">
              <a:buSzPts val="1200"/>
              <a:buFont typeface="Work Sans"/>
              <a:buChar char="●"/>
            </a:pPr>
            <a:endParaRPr lang="en-US" sz="1400"/>
          </a:p>
          <a:p>
            <a:pPr marL="241300" indent="-203200">
              <a:buSzPts val="1200"/>
              <a:buFont typeface="Work Sans"/>
              <a:buChar char="●"/>
            </a:pPr>
            <a:endParaRPr lang="en-US" sz="1400"/>
          </a:p>
        </p:txBody>
      </p:sp>
      <p:sp>
        <p:nvSpPr>
          <p:cNvPr id="5" name="Google Shape;5313;p126">
            <a:extLst>
              <a:ext uri="{FF2B5EF4-FFF2-40B4-BE49-F238E27FC236}">
                <a16:creationId xmlns:a16="http://schemas.microsoft.com/office/drawing/2014/main" id="{6D57CF39-FFA4-3059-D6E2-30F3771D4C67}"/>
              </a:ext>
            </a:extLst>
          </p:cNvPr>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Trend matching (method)</a:t>
            </a:r>
            <a:endParaRPr/>
          </a:p>
        </p:txBody>
      </p:sp>
      <p:sp>
        <p:nvSpPr>
          <p:cNvPr id="4" name="文字方塊 7">
            <a:extLst>
              <a:ext uri="{FF2B5EF4-FFF2-40B4-BE49-F238E27FC236}">
                <a16:creationId xmlns:a16="http://schemas.microsoft.com/office/drawing/2014/main" id="{CA225843-0DE7-CDA4-98AD-424AD439E63F}"/>
              </a:ext>
            </a:extLst>
          </p:cNvPr>
          <p:cNvSpPr txBox="1"/>
          <p:nvPr/>
        </p:nvSpPr>
        <p:spPr>
          <a:xfrm>
            <a:off x="8122130" y="1863346"/>
            <a:ext cx="11809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a:solidFill>
                  <a:srgbClr val="00B050"/>
                </a:solidFill>
              </a:rPr>
              <a:t>Match</a:t>
            </a:r>
          </a:p>
        </p:txBody>
      </p:sp>
      <p:sp>
        <p:nvSpPr>
          <p:cNvPr id="6" name="文字方塊 8">
            <a:extLst>
              <a:ext uri="{FF2B5EF4-FFF2-40B4-BE49-F238E27FC236}">
                <a16:creationId xmlns:a16="http://schemas.microsoft.com/office/drawing/2014/main" id="{71824F66-FC1F-2215-6BB2-7845C75F1D45}"/>
              </a:ext>
            </a:extLst>
          </p:cNvPr>
          <p:cNvSpPr txBox="1"/>
          <p:nvPr/>
        </p:nvSpPr>
        <p:spPr>
          <a:xfrm>
            <a:off x="8101157" y="2401275"/>
            <a:ext cx="11809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solidFill>
                  <a:srgbClr val="FF0000"/>
                </a:solidFill>
              </a:rPr>
              <a:t>Not match</a:t>
            </a:r>
          </a:p>
        </p:txBody>
      </p:sp>
    </p:spTree>
    <p:extLst>
      <p:ext uri="{BB962C8B-B14F-4D97-AF65-F5344CB8AC3E}">
        <p14:creationId xmlns:p14="http://schemas.microsoft.com/office/powerpoint/2010/main" val="112368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Google Shape;5313;p126">
            <a:extLst>
              <a:ext uri="{FF2B5EF4-FFF2-40B4-BE49-F238E27FC236}">
                <a16:creationId xmlns:a16="http://schemas.microsoft.com/office/drawing/2014/main" id="{F199C2B3-B0D1-A76C-33AF-4CE3E80123C5}"/>
              </a:ext>
            </a:extLst>
          </p:cNvPr>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Trend matching (method)</a:t>
            </a:r>
            <a:endParaRPr/>
          </a:p>
        </p:txBody>
      </p:sp>
      <p:grpSp>
        <p:nvGrpSpPr>
          <p:cNvPr id="7" name="Group 6">
            <a:extLst>
              <a:ext uri="{FF2B5EF4-FFF2-40B4-BE49-F238E27FC236}">
                <a16:creationId xmlns:a16="http://schemas.microsoft.com/office/drawing/2014/main" id="{B44DABCC-DF34-78CF-20F4-7BD1C3FF2C2E}"/>
              </a:ext>
            </a:extLst>
          </p:cNvPr>
          <p:cNvGrpSpPr/>
          <p:nvPr/>
        </p:nvGrpSpPr>
        <p:grpSpPr>
          <a:xfrm>
            <a:off x="5309238" y="692347"/>
            <a:ext cx="3982101" cy="2547343"/>
            <a:chOff x="5309238" y="692347"/>
            <a:chExt cx="3982101" cy="2547343"/>
          </a:xfrm>
        </p:grpSpPr>
        <p:pic>
          <p:nvPicPr>
            <p:cNvPr id="5" name="圖片 4" descr="一張含有 圖表, 行, 文字, 繪圖 的圖片&#10;&#10;自動產生的描述">
              <a:extLst>
                <a:ext uri="{FF2B5EF4-FFF2-40B4-BE49-F238E27FC236}">
                  <a16:creationId xmlns:a16="http://schemas.microsoft.com/office/drawing/2014/main" id="{7114517C-19BB-0E15-7BB9-25B673CE100B}"/>
                </a:ext>
              </a:extLst>
            </p:cNvPr>
            <p:cNvPicPr>
              <a:picLocks noChangeAspect="1"/>
            </p:cNvPicPr>
            <p:nvPr/>
          </p:nvPicPr>
          <p:blipFill>
            <a:blip r:embed="rId3"/>
            <a:stretch>
              <a:fillRect/>
            </a:stretch>
          </p:blipFill>
          <p:spPr>
            <a:xfrm>
              <a:off x="5315192" y="695324"/>
              <a:ext cx="3427922" cy="2541390"/>
            </a:xfrm>
            <a:prstGeom prst="rect">
              <a:avLst/>
            </a:prstGeom>
          </p:spPr>
        </p:pic>
        <p:pic>
          <p:nvPicPr>
            <p:cNvPr id="3" name="圖片 2" descr="一張含有 圖表, 行, 繪圖, 平行 的圖片&#10;&#10;自動產生的描述">
              <a:extLst>
                <a:ext uri="{FF2B5EF4-FFF2-40B4-BE49-F238E27FC236}">
                  <a16:creationId xmlns:a16="http://schemas.microsoft.com/office/drawing/2014/main" id="{850ACD09-B4D4-FD0B-64DF-6EF56230D55E}"/>
                </a:ext>
              </a:extLst>
            </p:cNvPr>
            <p:cNvPicPr>
              <a:picLocks noChangeAspect="1"/>
            </p:cNvPicPr>
            <p:nvPr/>
          </p:nvPicPr>
          <p:blipFill>
            <a:blip r:embed="rId4"/>
            <a:stretch>
              <a:fillRect/>
            </a:stretch>
          </p:blipFill>
          <p:spPr>
            <a:xfrm>
              <a:off x="5312215" y="692347"/>
              <a:ext cx="3427922" cy="2541390"/>
            </a:xfrm>
            <a:prstGeom prst="rect">
              <a:avLst/>
            </a:prstGeom>
          </p:spPr>
        </p:pic>
        <p:pic>
          <p:nvPicPr>
            <p:cNvPr id="2" name="圖片 1" descr="一張含有 圖表, 行, 繪圖, 平行 的圖片&#10;&#10;自動產生的描述">
              <a:extLst>
                <a:ext uri="{FF2B5EF4-FFF2-40B4-BE49-F238E27FC236}">
                  <a16:creationId xmlns:a16="http://schemas.microsoft.com/office/drawing/2014/main" id="{4E9433C6-963B-22F1-03DE-BAA1712E74A7}"/>
                </a:ext>
              </a:extLst>
            </p:cNvPr>
            <p:cNvPicPr>
              <a:picLocks noChangeAspect="1"/>
            </p:cNvPicPr>
            <p:nvPr/>
          </p:nvPicPr>
          <p:blipFill>
            <a:blip r:embed="rId5"/>
            <a:stretch>
              <a:fillRect/>
            </a:stretch>
          </p:blipFill>
          <p:spPr>
            <a:xfrm>
              <a:off x="5309238" y="698300"/>
              <a:ext cx="3427922" cy="2541390"/>
            </a:xfrm>
            <a:prstGeom prst="rect">
              <a:avLst/>
            </a:prstGeom>
          </p:spPr>
        </p:pic>
        <p:sp>
          <p:nvSpPr>
            <p:cNvPr id="8" name="文字方塊 7">
              <a:extLst>
                <a:ext uri="{FF2B5EF4-FFF2-40B4-BE49-F238E27FC236}">
                  <a16:creationId xmlns:a16="http://schemas.microsoft.com/office/drawing/2014/main" id="{2520D967-8327-E83B-C881-E59BC6A5A5B5}"/>
                </a:ext>
              </a:extLst>
            </p:cNvPr>
            <p:cNvSpPr txBox="1"/>
            <p:nvPr/>
          </p:nvSpPr>
          <p:spPr>
            <a:xfrm>
              <a:off x="8110388" y="1165322"/>
              <a:ext cx="11809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a:solidFill>
                    <a:srgbClr val="00B050"/>
                  </a:solidFill>
                </a:rPr>
                <a:t>Match</a:t>
              </a:r>
            </a:p>
          </p:txBody>
        </p:sp>
        <p:sp>
          <p:nvSpPr>
            <p:cNvPr id="9" name="文字方塊 8">
              <a:extLst>
                <a:ext uri="{FF2B5EF4-FFF2-40B4-BE49-F238E27FC236}">
                  <a16:creationId xmlns:a16="http://schemas.microsoft.com/office/drawing/2014/main" id="{4B8E9191-78CC-0B99-621D-350D09F1E91B}"/>
                </a:ext>
              </a:extLst>
            </p:cNvPr>
            <p:cNvSpPr txBox="1"/>
            <p:nvPr/>
          </p:nvSpPr>
          <p:spPr>
            <a:xfrm>
              <a:off x="8110388" y="2013642"/>
              <a:ext cx="11809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a:solidFill>
                    <a:srgbClr val="FF0000"/>
                  </a:solidFill>
                </a:rPr>
                <a:t>Not match</a:t>
              </a:r>
            </a:p>
          </p:txBody>
        </p:sp>
      </p:grpSp>
      <p:sp>
        <p:nvSpPr>
          <p:cNvPr id="6" name="文字方塊 5">
            <a:extLst>
              <a:ext uri="{FF2B5EF4-FFF2-40B4-BE49-F238E27FC236}">
                <a16:creationId xmlns:a16="http://schemas.microsoft.com/office/drawing/2014/main" id="{7D72BB58-EFB1-456C-7000-D3CD4ACB32B2}"/>
              </a:ext>
            </a:extLst>
          </p:cNvPr>
          <p:cNvSpPr txBox="1"/>
          <p:nvPr/>
        </p:nvSpPr>
        <p:spPr>
          <a:xfrm>
            <a:off x="82599" y="1160858"/>
            <a:ext cx="522833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a:t>initialize empty lists for selected and compare periods</a:t>
            </a:r>
          </a:p>
          <a:p>
            <a:r>
              <a:rPr lang="zh-TW" sz="1200"/>
              <a:t>if init is true</a:t>
            </a:r>
          </a:p>
          <a:p>
            <a:r>
              <a:rPr lang="zh-TW" sz="1200"/>
              <a:t>    for each selected data point</a:t>
            </a:r>
          </a:p>
          <a:p>
            <a:r>
              <a:rPr lang="zh-TW" sz="1200"/>
              <a:t>        calculate percentage difference</a:t>
            </a:r>
            <a:r>
              <a:rPr lang="en-US" altLang="zh-TW" sz="1200"/>
              <a:t>,</a:t>
            </a:r>
            <a:r>
              <a:rPr lang="zh-TW" sz="1200"/>
              <a:t> actual difference</a:t>
            </a:r>
            <a:r>
              <a:rPr lang="en-US" altLang="zh-TW" sz="1200"/>
              <a:t>,</a:t>
            </a:r>
            <a:r>
              <a:rPr lang="zh-TW" sz="1200"/>
              <a:t> actual price</a:t>
            </a:r>
            <a:r>
              <a:rPr lang="en-US" altLang="zh-TW" sz="1200"/>
              <a:t>, </a:t>
            </a:r>
            <a:r>
              <a:rPr lang="zh-TW" altLang="en-US" sz="1200"/>
              <a:t>add them to </a:t>
            </a:r>
            <a:r>
              <a:rPr lang="en-US" altLang="zh-TW" sz="1200"/>
              <a:t>respective</a:t>
            </a:r>
            <a:r>
              <a:rPr lang="zh-TW" altLang="en-US" sz="1200"/>
              <a:t> selected lists</a:t>
            </a:r>
            <a:endParaRPr lang="zh-TW" sz="1200"/>
          </a:p>
          <a:p>
            <a:r>
              <a:rPr lang="zh-TW" sz="1200"/>
              <a:t>    update selected lists in the MainPresenter</a:t>
            </a:r>
          </a:p>
          <a:p>
            <a:r>
              <a:rPr lang="zh-TW" sz="1200"/>
              <a:t>for each data point</a:t>
            </a:r>
          </a:p>
          <a:p>
            <a:r>
              <a:rPr lang="zh-TW" sz="1200"/>
              <a:t> </a:t>
            </a:r>
            <a:r>
              <a:rPr lang="zh-TW" altLang="en-US" sz="1200"/>
              <a:t>     </a:t>
            </a:r>
            <a:r>
              <a:rPr lang="zh-TW" sz="1200"/>
              <a:t>  calculate percentage difference</a:t>
            </a:r>
            <a:r>
              <a:rPr lang="en-US" altLang="zh-TW" sz="1200"/>
              <a:t>,</a:t>
            </a:r>
            <a:r>
              <a:rPr lang="zh-TW" altLang="en-US" sz="1200"/>
              <a:t> </a:t>
            </a:r>
            <a:r>
              <a:rPr lang="zh-TW" sz="1200"/>
              <a:t>actual difference</a:t>
            </a:r>
            <a:r>
              <a:rPr lang="en-US" altLang="zh-TW" sz="1200"/>
              <a:t>,</a:t>
            </a:r>
            <a:r>
              <a:rPr lang="zh-TW" altLang="en-US" sz="1200"/>
              <a:t> </a:t>
            </a:r>
            <a:r>
              <a:rPr lang="zh-TW" sz="1200"/>
              <a:t>actual price</a:t>
            </a:r>
            <a:r>
              <a:rPr lang="en-US" altLang="zh-TW" sz="1200"/>
              <a:t>, add</a:t>
            </a:r>
            <a:r>
              <a:rPr lang="zh-TW" altLang="en-US" sz="1200"/>
              <a:t> </a:t>
            </a:r>
            <a:r>
              <a:rPr lang="en-US" altLang="zh-TW" sz="1200"/>
              <a:t>them</a:t>
            </a:r>
            <a:r>
              <a:rPr lang="zh-TW" altLang="en-US" sz="1200"/>
              <a:t> </a:t>
            </a:r>
            <a:r>
              <a:rPr lang="en-US" altLang="zh-TW" sz="1200"/>
              <a:t>to</a:t>
            </a:r>
            <a:r>
              <a:rPr lang="zh-TW" altLang="en-US" sz="1200"/>
              <a:t> </a:t>
            </a:r>
            <a:r>
              <a:rPr lang="en-US" altLang="zh-TW" sz="1200"/>
              <a:t>respective</a:t>
            </a:r>
            <a:r>
              <a:rPr lang="zh-TW" altLang="en-US" sz="1200"/>
              <a:t> </a:t>
            </a:r>
            <a:r>
              <a:rPr lang="zh-TW" sz="1200"/>
              <a:t>compare</a:t>
            </a:r>
            <a:r>
              <a:rPr lang="zh-TW" altLang="en-US" sz="1200"/>
              <a:t> </a:t>
            </a:r>
            <a:r>
              <a:rPr lang="zh-TW" sz="1200"/>
              <a:t>list</a:t>
            </a:r>
            <a:r>
              <a:rPr lang="en-US" altLang="zh-TW" sz="1200"/>
              <a:t>s</a:t>
            </a:r>
            <a:endParaRPr lang="zh-TW" altLang="en-US" sz="1200"/>
          </a:p>
          <a:p>
            <a:r>
              <a:rPr lang="zh-TW" sz="1200"/>
              <a:t>    compare </a:t>
            </a:r>
            <a:r>
              <a:rPr lang="en-US" altLang="zh-TW" sz="1200"/>
              <a:t>percentage difference between t</a:t>
            </a:r>
            <a:r>
              <a:rPr lang="zh-TW" sz="1200"/>
              <a:t>he selectedPeriodPercentageDifferenceList and the comparePeriodPercentageDifferencesList </a:t>
            </a:r>
            <a:r>
              <a:rPr lang="en-US" altLang="zh-TW" sz="1200"/>
              <a:t>(</a:t>
            </a:r>
            <a:r>
              <a:rPr lang="zh-TW" sz="1200"/>
              <a:t>pd)</a:t>
            </a:r>
            <a:r>
              <a:rPr lang="zh-TW" altLang="en-US" sz="1200"/>
              <a:t> within day range (default:5)</a:t>
            </a:r>
            <a:endParaRPr lang="zh-TW" sz="1200"/>
          </a:p>
          <a:p>
            <a:r>
              <a:rPr lang="zh-TW" altLang="en-US" sz="1200"/>
              <a:t>    if all pd &lt; Tolerance</a:t>
            </a:r>
          </a:p>
          <a:p>
            <a:r>
              <a:rPr lang="zh-TW" altLang="en-US" sz="1200"/>
              <a:t>        comparisonResult = comparePeriodPercentageDifferenceList</a:t>
            </a:r>
          </a:p>
          <a:p>
            <a:r>
              <a:rPr lang="zh-TW" altLang="en-US" sz="1200"/>
              <a:t>    </a:t>
            </a:r>
            <a:r>
              <a:rPr lang="zh-TW" sz="1200"/>
              <a:t>if the comparisonResult is true</a:t>
            </a:r>
          </a:p>
          <a:p>
            <a:r>
              <a:rPr lang="zh-TW" sz="1200"/>
              <a:t> </a:t>
            </a:r>
            <a:r>
              <a:rPr lang="zh-TW" altLang="en-US" sz="1200"/>
              <a:t>   </a:t>
            </a:r>
            <a:r>
              <a:rPr lang="zh-TW" sz="1200"/>
              <a:t> </a:t>
            </a:r>
            <a:r>
              <a:rPr lang="zh-TW" altLang="en-US" sz="1200"/>
              <a:t>   </a:t>
            </a:r>
            <a:r>
              <a:rPr lang="zh-TW" sz="1200"/>
              <a:t>increment trueCount</a:t>
            </a:r>
          </a:p>
          <a:p>
            <a:r>
              <a:rPr lang="zh-TW" sz="1200"/>
              <a:t>        add the comparisonResult to the match lists</a:t>
            </a:r>
          </a:p>
          <a:p>
            <a:r>
              <a:rPr lang="zh-TW" sz="1200"/>
              <a:t>    update compare period lists and match lists in the MainPresenter</a:t>
            </a:r>
          </a:p>
        </p:txBody>
      </p:sp>
    </p:spTree>
    <p:extLst>
      <p:ext uri="{BB962C8B-B14F-4D97-AF65-F5344CB8AC3E}">
        <p14:creationId xmlns:p14="http://schemas.microsoft.com/office/powerpoint/2010/main" val="484888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4AFC-C465-F14B-26D0-0B5FEB9A1779}"/>
              </a:ext>
            </a:extLst>
          </p:cNvPr>
          <p:cNvSpPr>
            <a:spLocks noGrp="1"/>
          </p:cNvSpPr>
          <p:nvPr>
            <p:ph type="title"/>
          </p:nvPr>
        </p:nvSpPr>
        <p:spPr>
          <a:xfrm>
            <a:off x="713227" y="310900"/>
            <a:ext cx="4900764" cy="572700"/>
          </a:xfrm>
        </p:spPr>
        <p:txBody>
          <a:bodyPr/>
          <a:lstStyle/>
          <a:p>
            <a:r>
              <a:rPr lang="en-US"/>
              <a:t>Trend matching (result)</a:t>
            </a:r>
          </a:p>
        </p:txBody>
      </p:sp>
      <p:sp>
        <p:nvSpPr>
          <p:cNvPr id="5" name="TextBox 4">
            <a:extLst>
              <a:ext uri="{FF2B5EF4-FFF2-40B4-BE49-F238E27FC236}">
                <a16:creationId xmlns:a16="http://schemas.microsoft.com/office/drawing/2014/main" id="{F0E0D9E1-3C71-A8D2-75BE-8ED48E33B8F7}"/>
              </a:ext>
            </a:extLst>
          </p:cNvPr>
          <p:cNvSpPr txBox="1"/>
          <p:nvPr/>
        </p:nvSpPr>
        <p:spPr>
          <a:xfrm>
            <a:off x="392543" y="2078476"/>
            <a:ext cx="4622362" cy="738664"/>
          </a:xfrm>
          <a:prstGeom prst="rect">
            <a:avLst/>
          </a:prstGeom>
          <a:noFill/>
        </p:spPr>
        <p:txBody>
          <a:bodyPr wrap="square" lIns="91440" tIns="45720" rIns="91440" bIns="45720" anchor="t">
            <a:spAutoFit/>
          </a:bodyPr>
          <a:lstStyle/>
          <a:p>
            <a:pPr marL="241300" indent="-203200">
              <a:buSzPts val="1200"/>
              <a:buFont typeface="Work Sans"/>
              <a:buChar char="●"/>
            </a:pPr>
            <a:r>
              <a:rPr lang="en-US"/>
              <a:t>Tolerance: the deviation from the daily difference time series</a:t>
            </a:r>
          </a:p>
          <a:p>
            <a:pPr marL="241300" lvl="4" indent="-203200">
              <a:buSzPts val="1200"/>
              <a:buFont typeface="Courier New,monospace"/>
              <a:buChar char="o"/>
            </a:pPr>
            <a:r>
              <a:rPr lang="en-US"/>
              <a:t>e.g., tolerance = 20% </a:t>
            </a:r>
            <a:endParaRPr lang="en-US">
              <a:solidFill>
                <a:srgbClr val="D82727"/>
              </a:solidFill>
            </a:endParaRPr>
          </a:p>
        </p:txBody>
      </p:sp>
      <p:sp>
        <p:nvSpPr>
          <p:cNvPr id="6" name="TextBox 5">
            <a:extLst>
              <a:ext uri="{FF2B5EF4-FFF2-40B4-BE49-F238E27FC236}">
                <a16:creationId xmlns:a16="http://schemas.microsoft.com/office/drawing/2014/main" id="{245D9408-904D-3F43-97D9-33E7240D916A}"/>
              </a:ext>
            </a:extLst>
          </p:cNvPr>
          <p:cNvSpPr txBox="1"/>
          <p:nvPr/>
        </p:nvSpPr>
        <p:spPr>
          <a:xfrm>
            <a:off x="2403308" y="1282867"/>
            <a:ext cx="3645568" cy="584775"/>
          </a:xfrm>
          <a:prstGeom prst="rect">
            <a:avLst/>
          </a:prstGeom>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8100"/>
            <a:r>
              <a:rPr lang="en-US" sz="1600">
                <a:solidFill>
                  <a:srgbClr val="FFFFFF"/>
                </a:solidFill>
              </a:rPr>
              <a:t>Challenge: ​</a:t>
            </a:r>
          </a:p>
          <a:p>
            <a:pPr marL="38100"/>
            <a:r>
              <a:rPr lang="en-US" sz="1600">
                <a:solidFill>
                  <a:srgbClr val="FFFFFF"/>
                </a:solidFill>
              </a:rPr>
              <a:t>How similar (by %) = matched? </a:t>
            </a:r>
            <a:endParaRPr lang="en-US" sz="1600">
              <a:solidFill>
                <a:srgbClr val="FFFFFF"/>
              </a:solidFill>
              <a:cs typeface="Arial"/>
            </a:endParaRPr>
          </a:p>
        </p:txBody>
      </p:sp>
      <p:sp>
        <p:nvSpPr>
          <p:cNvPr id="7" name="TextBox 6">
            <a:extLst>
              <a:ext uri="{FF2B5EF4-FFF2-40B4-BE49-F238E27FC236}">
                <a16:creationId xmlns:a16="http://schemas.microsoft.com/office/drawing/2014/main" id="{E92D29E3-E25C-37B8-F2A7-4CD83157B8BC}"/>
              </a:ext>
            </a:extLst>
          </p:cNvPr>
          <p:cNvSpPr txBox="1"/>
          <p:nvPr/>
        </p:nvSpPr>
        <p:spPr>
          <a:xfrm>
            <a:off x="651210" y="2846972"/>
            <a:ext cx="52247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D82727"/>
                </a:solidFill>
                <a:latin typeface="Overpass"/>
              </a:rPr>
              <a:t>[-5%, -2%, +2%, +2%] is matched with </a:t>
            </a:r>
          </a:p>
          <a:p>
            <a:r>
              <a:rPr lang="en-US" sz="1200">
                <a:solidFill>
                  <a:srgbClr val="D82727"/>
                </a:solidFill>
              </a:rPr>
              <a:t>[-6% ~ -4%, -2.4% ~ -1.6%, +1.6% ~ +2.4%, +1.6% ~ +2.4%]</a:t>
            </a:r>
            <a:endParaRPr lang="en-US" sz="1200"/>
          </a:p>
        </p:txBody>
      </p:sp>
      <p:sp>
        <p:nvSpPr>
          <p:cNvPr id="8" name="TextBox 7">
            <a:extLst>
              <a:ext uri="{FF2B5EF4-FFF2-40B4-BE49-F238E27FC236}">
                <a16:creationId xmlns:a16="http://schemas.microsoft.com/office/drawing/2014/main" id="{EE8DE2A3-534C-E7D5-185F-62A0B381333E}"/>
              </a:ext>
            </a:extLst>
          </p:cNvPr>
          <p:cNvSpPr txBox="1"/>
          <p:nvPr/>
        </p:nvSpPr>
        <p:spPr>
          <a:xfrm>
            <a:off x="711367" y="4275721"/>
            <a:ext cx="52247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B0F0"/>
                </a:solidFill>
                <a:latin typeface="Overpass"/>
              </a:rPr>
              <a:t>[-5%, -2%, +2%, +2%] is matched with </a:t>
            </a:r>
          </a:p>
          <a:p>
            <a:r>
              <a:rPr lang="en-US" sz="1200">
                <a:solidFill>
                  <a:srgbClr val="00B0F0"/>
                </a:solidFill>
              </a:rPr>
              <a:t>[-10% ~ 0%, -4% ~ 0%, 0% ~ +4%, 0% ~ +4%]</a:t>
            </a:r>
          </a:p>
        </p:txBody>
      </p:sp>
      <p:pic>
        <p:nvPicPr>
          <p:cNvPr id="4" name="圖片 3" descr="一張含有 文字, 螢幕擷取畫面, 圖表, 繪圖 的圖片&#10;&#10;自動產生的描述">
            <a:extLst>
              <a:ext uri="{FF2B5EF4-FFF2-40B4-BE49-F238E27FC236}">
                <a16:creationId xmlns:a16="http://schemas.microsoft.com/office/drawing/2014/main" id="{35B11671-CC2F-0C44-AF5B-F105E8668E53}"/>
              </a:ext>
            </a:extLst>
          </p:cNvPr>
          <p:cNvPicPr>
            <a:picLocks noChangeAspect="1"/>
          </p:cNvPicPr>
          <p:nvPr/>
        </p:nvPicPr>
        <p:blipFill rotWithShape="1">
          <a:blip r:embed="rId3"/>
          <a:srcRect l="-157" t="55472" r="735" b="7242"/>
          <a:stretch/>
        </p:blipFill>
        <p:spPr>
          <a:xfrm>
            <a:off x="6238280" y="680442"/>
            <a:ext cx="2525327" cy="1891849"/>
          </a:xfrm>
          <a:prstGeom prst="rect">
            <a:avLst/>
          </a:prstGeom>
        </p:spPr>
      </p:pic>
      <p:pic>
        <p:nvPicPr>
          <p:cNvPr id="12" name="圖片 11" descr="一張含有 文字, 螢幕擷取畫面, 圖表, 行 的圖片&#10;&#10;自動產生的描述">
            <a:extLst>
              <a:ext uri="{FF2B5EF4-FFF2-40B4-BE49-F238E27FC236}">
                <a16:creationId xmlns:a16="http://schemas.microsoft.com/office/drawing/2014/main" id="{0233EA52-7D19-EE5A-EB2E-3F809C83AFDF}"/>
              </a:ext>
            </a:extLst>
          </p:cNvPr>
          <p:cNvPicPr>
            <a:picLocks noChangeAspect="1"/>
          </p:cNvPicPr>
          <p:nvPr/>
        </p:nvPicPr>
        <p:blipFill rotWithShape="1">
          <a:blip r:embed="rId4"/>
          <a:srcRect l="-1734" t="53945" r="1734" b="6925"/>
          <a:stretch/>
        </p:blipFill>
        <p:spPr>
          <a:xfrm>
            <a:off x="6241257" y="2843492"/>
            <a:ext cx="2534248" cy="1984490"/>
          </a:xfrm>
          <a:prstGeom prst="rect">
            <a:avLst/>
          </a:prstGeom>
        </p:spPr>
      </p:pic>
      <p:sp>
        <p:nvSpPr>
          <p:cNvPr id="13" name="TextBox 4">
            <a:extLst>
              <a:ext uri="{FF2B5EF4-FFF2-40B4-BE49-F238E27FC236}">
                <a16:creationId xmlns:a16="http://schemas.microsoft.com/office/drawing/2014/main" id="{8670FADA-929A-98BC-A743-F4ECD6E058F7}"/>
              </a:ext>
            </a:extLst>
          </p:cNvPr>
          <p:cNvSpPr txBox="1"/>
          <p:nvPr/>
        </p:nvSpPr>
        <p:spPr>
          <a:xfrm>
            <a:off x="392542" y="3757257"/>
            <a:ext cx="4622362" cy="523220"/>
          </a:xfrm>
          <a:prstGeom prst="rect">
            <a:avLst/>
          </a:prstGeom>
          <a:noFill/>
        </p:spPr>
        <p:txBody>
          <a:bodyPr wrap="square" lIns="91440" tIns="45720" rIns="91440" bIns="45720" anchor="t">
            <a:spAutoFit/>
          </a:bodyPr>
          <a:lstStyle/>
          <a:p>
            <a:pPr marL="241300" indent="-203200">
              <a:buSzPts val="1200"/>
              <a:buFont typeface="Work Sans"/>
              <a:buChar char="●"/>
            </a:pPr>
            <a:r>
              <a:rPr lang="en-US"/>
              <a:t>Solution</a:t>
            </a:r>
            <a:r>
              <a:rPr lang="en-US" sz="1400"/>
              <a:t>:</a:t>
            </a:r>
            <a:r>
              <a:rPr lang="en-US"/>
              <a:t> enlarge the tolerance</a:t>
            </a:r>
            <a:r>
              <a:rPr lang="en-US" sz="1400"/>
              <a:t> to 100%</a:t>
            </a:r>
            <a:endParaRPr lang="en-US" altLang="zh-TW" sz="1400"/>
          </a:p>
          <a:p>
            <a:pPr marL="241300" lvl="1" indent="-203200">
              <a:buSzPts val="1200"/>
              <a:buFont typeface="Courier New"/>
              <a:buChar char="o"/>
            </a:pPr>
            <a:r>
              <a:rPr lang="en-US"/>
              <a:t>e.g., tolerance = 100%</a:t>
            </a:r>
          </a:p>
        </p:txBody>
      </p:sp>
      <p:sp>
        <p:nvSpPr>
          <p:cNvPr id="14" name="TextBox 4">
            <a:extLst>
              <a:ext uri="{FF2B5EF4-FFF2-40B4-BE49-F238E27FC236}">
                <a16:creationId xmlns:a16="http://schemas.microsoft.com/office/drawing/2014/main" id="{D018B1DD-C43B-49B0-4DD1-4FD999485827}"/>
              </a:ext>
            </a:extLst>
          </p:cNvPr>
          <p:cNvSpPr txBox="1"/>
          <p:nvPr/>
        </p:nvSpPr>
        <p:spPr>
          <a:xfrm>
            <a:off x="392542" y="3319703"/>
            <a:ext cx="4622362" cy="523220"/>
          </a:xfrm>
          <a:prstGeom prst="rect">
            <a:avLst/>
          </a:prstGeom>
          <a:noFill/>
        </p:spPr>
        <p:txBody>
          <a:bodyPr wrap="square" lIns="91440" tIns="45720" rIns="91440" bIns="45720" anchor="t">
            <a:spAutoFit/>
          </a:bodyPr>
          <a:lstStyle/>
          <a:p>
            <a:pPr marL="241300" indent="-203200">
              <a:buSzPts val="1200"/>
              <a:buFont typeface="Work Sans"/>
              <a:buChar char="●"/>
            </a:pPr>
            <a:r>
              <a:rPr lang="en-US"/>
              <a:t>Problem: inadequate</a:t>
            </a:r>
            <a:r>
              <a:rPr lang="en-US" sz="1400"/>
              <a:t> match cases due to small tolerance</a:t>
            </a:r>
            <a:r>
              <a:rPr lang="en-US"/>
              <a:t> </a:t>
            </a:r>
            <a:endParaRPr lang="zh-TW" altLang="en-US"/>
          </a:p>
        </p:txBody>
      </p:sp>
    </p:spTree>
    <p:extLst>
      <p:ext uri="{BB962C8B-B14F-4D97-AF65-F5344CB8AC3E}">
        <p14:creationId xmlns:p14="http://schemas.microsoft.com/office/powerpoint/2010/main" val="49542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3" grpId="0"/>
      <p:bldP spid="14" grpId="0"/>
    </p:bldLst>
  </p:timing>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r>
              <a:rPr lang="en-US"/>
              <a:t>Subsequent trend analysis - objective</a:t>
            </a:r>
          </a:p>
        </p:txBody>
      </p:sp>
      <p:sp>
        <p:nvSpPr>
          <p:cNvPr id="2" name="Google Shape;2459;p49">
            <a:extLst>
              <a:ext uri="{FF2B5EF4-FFF2-40B4-BE49-F238E27FC236}">
                <a16:creationId xmlns:a16="http://schemas.microsoft.com/office/drawing/2014/main" id="{AFA8A1A0-1A3A-FB19-F46A-FD0E23CB21A2}"/>
              </a:ext>
            </a:extLst>
          </p:cNvPr>
          <p:cNvSpPr txBox="1">
            <a:spLocks/>
          </p:cNvSpPr>
          <p:nvPr/>
        </p:nvSpPr>
        <p:spPr>
          <a:xfrm>
            <a:off x="1084800" y="1022958"/>
            <a:ext cx="6974400" cy="279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241300" indent="-203200">
              <a:buSzPts val="1200"/>
              <a:buFont typeface="Work Sans"/>
              <a:buChar char="●"/>
            </a:pPr>
            <a:r>
              <a:rPr lang="en-US" sz="1400"/>
              <a:t>Three types of analysis:</a:t>
            </a:r>
          </a:p>
          <a:p>
            <a:pPr marL="698500" lvl="1" indent="-203200">
              <a:buSzPts val="1200"/>
              <a:buFont typeface="Work Sans"/>
              <a:buChar char="●"/>
            </a:pPr>
            <a:r>
              <a:rPr lang="en-US" sz="1400"/>
              <a:t>Expected return by mean/median (by close price only) – center of the last day</a:t>
            </a:r>
          </a:p>
          <a:p>
            <a:pPr marL="698500" lvl="1" indent="-203200">
              <a:buSzPts val="1200"/>
              <a:buFont typeface="Work Sans"/>
              <a:buChar char="●"/>
            </a:pPr>
            <a:r>
              <a:rPr lang="en-US" sz="1400"/>
              <a:t>Distribution with mean and +/- std (by close price only) – spread / shape of the last day (Applied 'The Empirical Rule')</a:t>
            </a:r>
          </a:p>
          <a:p>
            <a:pPr marL="698500" lvl="1" indent="-203200">
              <a:buSzPts val="1200"/>
              <a:buFont typeface="Work Sans"/>
              <a:buChar char="●"/>
            </a:pPr>
            <a:r>
              <a:rPr lang="en-US" sz="1400"/>
              <a:t>Trend clustering (knowing main trends) – hidden main pattern of the time series</a:t>
            </a:r>
          </a:p>
          <a:p>
            <a:pPr marL="1155700" lvl="2" indent="-203200">
              <a:buSzPts val="1200"/>
              <a:buFont typeface="Work Sans"/>
              <a:buChar char="●"/>
            </a:pPr>
            <a:r>
              <a:rPr lang="en-US" sz="1400"/>
              <a:t>More informative </a:t>
            </a:r>
          </a:p>
          <a:p>
            <a:pPr marL="1155700" lvl="2" indent="-203200">
              <a:buSzPts val="1200"/>
              <a:buFont typeface="Work Sans"/>
              <a:buChar char="●"/>
            </a:pPr>
            <a:r>
              <a:rPr lang="en-US" sz="1400"/>
              <a:t>User can easily understand the main trends in complex trend distributions and why they are so similar, and they can easily determine which cluster fits the Subsequent trend.</a:t>
            </a:r>
          </a:p>
          <a:p>
            <a:pPr marL="698500" lvl="1" indent="-203200">
              <a:buSzPts val="1200"/>
              <a:buFont typeface="Work Sans"/>
              <a:buChar char="●"/>
            </a:pPr>
            <a:endParaRPr lang="en-US" sz="1400"/>
          </a:p>
          <a:p>
            <a:pPr marL="38100" indent="0">
              <a:buSzPts val="1200"/>
            </a:pPr>
            <a:endParaRPr lang="en-US" sz="1400" u="sng"/>
          </a:p>
          <a:p>
            <a:pPr marL="241300" indent="-203200">
              <a:buSzPts val="1200"/>
              <a:buFont typeface="Work Sans"/>
              <a:buChar char="●"/>
            </a:pPr>
            <a:endParaRPr lang="en-US"/>
          </a:p>
        </p:txBody>
      </p:sp>
      <p:pic>
        <p:nvPicPr>
          <p:cNvPr id="7" name="Picture 6" descr="A diagram of a normal distribution&#10;&#10;Description automatically generated">
            <a:extLst>
              <a:ext uri="{FF2B5EF4-FFF2-40B4-BE49-F238E27FC236}">
                <a16:creationId xmlns:a16="http://schemas.microsoft.com/office/drawing/2014/main" id="{F197C690-32E2-9666-7717-1AD70B586400}"/>
              </a:ext>
            </a:extLst>
          </p:cNvPr>
          <p:cNvPicPr>
            <a:picLocks noChangeAspect="1"/>
          </p:cNvPicPr>
          <p:nvPr/>
        </p:nvPicPr>
        <p:blipFill>
          <a:blip r:embed="rId4"/>
          <a:stretch>
            <a:fillRect/>
          </a:stretch>
        </p:blipFill>
        <p:spPr>
          <a:xfrm>
            <a:off x="4953601" y="3599254"/>
            <a:ext cx="4063400" cy="1421327"/>
          </a:xfrm>
          <a:prstGeom prst="rect">
            <a:avLst/>
          </a:prstGeom>
        </p:spPr>
      </p:pic>
      <p:pic>
        <p:nvPicPr>
          <p:cNvPr id="3" name="Picture 2" descr="A graph with lines and numbers&#10;&#10;Description automatically generated">
            <a:extLst>
              <a:ext uri="{FF2B5EF4-FFF2-40B4-BE49-F238E27FC236}">
                <a16:creationId xmlns:a16="http://schemas.microsoft.com/office/drawing/2014/main" id="{CEF538A4-F77A-CE99-737A-BE230C4A1E86}"/>
              </a:ext>
            </a:extLst>
          </p:cNvPr>
          <p:cNvPicPr>
            <a:picLocks noChangeAspect="1"/>
          </p:cNvPicPr>
          <p:nvPr/>
        </p:nvPicPr>
        <p:blipFill>
          <a:blip r:embed="rId5"/>
          <a:stretch>
            <a:fillRect/>
          </a:stretch>
        </p:blipFill>
        <p:spPr>
          <a:xfrm>
            <a:off x="2368296" y="3595314"/>
            <a:ext cx="2596896" cy="1423019"/>
          </a:xfrm>
          <a:prstGeom prst="rect">
            <a:avLst/>
          </a:prstGeom>
        </p:spPr>
      </p:pic>
      <p:pic>
        <p:nvPicPr>
          <p:cNvPr id="5" name="Picture 4" descr="A graph with red lines and numbers&#10;&#10;Description automatically generated">
            <a:extLst>
              <a:ext uri="{FF2B5EF4-FFF2-40B4-BE49-F238E27FC236}">
                <a16:creationId xmlns:a16="http://schemas.microsoft.com/office/drawing/2014/main" id="{3F26CDF2-44AE-9DB5-1676-59A13B62997D}"/>
              </a:ext>
            </a:extLst>
          </p:cNvPr>
          <p:cNvPicPr>
            <a:picLocks noChangeAspect="1"/>
          </p:cNvPicPr>
          <p:nvPr/>
        </p:nvPicPr>
        <p:blipFill>
          <a:blip r:embed="rId6"/>
          <a:stretch>
            <a:fillRect/>
          </a:stretch>
        </p:blipFill>
        <p:spPr>
          <a:xfrm>
            <a:off x="373995" y="3591306"/>
            <a:ext cx="1912915" cy="1431036"/>
          </a:xfrm>
          <a:prstGeom prst="rect">
            <a:avLst/>
          </a:prstGeom>
        </p:spPr>
      </p:pic>
    </p:spTree>
    <p:extLst>
      <p:ext uri="{BB962C8B-B14F-4D97-AF65-F5344CB8AC3E}">
        <p14:creationId xmlns:p14="http://schemas.microsoft.com/office/powerpoint/2010/main" val="1414442364"/>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副標題 1">
            <a:extLst>
              <a:ext uri="{FF2B5EF4-FFF2-40B4-BE49-F238E27FC236}">
                <a16:creationId xmlns:a16="http://schemas.microsoft.com/office/drawing/2014/main" id="{C3CFB0ED-28B2-851A-676C-3860499C85A1}"/>
              </a:ext>
            </a:extLst>
          </p:cNvPr>
          <p:cNvSpPr>
            <a:spLocks noGrp="1"/>
          </p:cNvSpPr>
          <p:nvPr>
            <p:ph type="subTitle" idx="1"/>
          </p:nvPr>
        </p:nvSpPr>
        <p:spPr/>
        <p:txBody>
          <a:bodyPr/>
          <a:lstStyle/>
          <a:p>
            <a:endParaRPr lang="zh-TW" altLang="en-US"/>
          </a:p>
        </p:txBody>
      </p:sp>
      <p:sp>
        <p:nvSpPr>
          <p:cNvPr id="3" name="標題 2">
            <a:extLst>
              <a:ext uri="{FF2B5EF4-FFF2-40B4-BE49-F238E27FC236}">
                <a16:creationId xmlns:a16="http://schemas.microsoft.com/office/drawing/2014/main" id="{1E4ED602-BCA7-BB4D-1A5A-C954ABE3E8E8}"/>
              </a:ext>
            </a:extLst>
          </p:cNvPr>
          <p:cNvSpPr>
            <a:spLocks noGrp="1"/>
          </p:cNvSpPr>
          <p:nvPr>
            <p:ph type="title"/>
          </p:nvPr>
        </p:nvSpPr>
        <p:spPr/>
        <p:txBody>
          <a:bodyPr/>
          <a:lstStyle/>
          <a:p>
            <a:endParaRPr lang="zh-TW" altLang="en-US"/>
          </a:p>
        </p:txBody>
      </p:sp>
      <p:sp>
        <p:nvSpPr>
          <p:cNvPr id="4" name="副標題 3">
            <a:extLst>
              <a:ext uri="{FF2B5EF4-FFF2-40B4-BE49-F238E27FC236}">
                <a16:creationId xmlns:a16="http://schemas.microsoft.com/office/drawing/2014/main" id="{FEC378C7-0269-4EAE-9FDA-B9512C947D20}"/>
              </a:ext>
            </a:extLst>
          </p:cNvPr>
          <p:cNvSpPr>
            <a:spLocks noGrp="1"/>
          </p:cNvSpPr>
          <p:nvPr>
            <p:ph type="subTitle" idx="2"/>
          </p:nvPr>
        </p:nvSpPr>
        <p:spPr/>
        <p:txBody>
          <a:bodyPr/>
          <a:lstStyle/>
          <a:p>
            <a:endParaRPr lang="zh-TW" altLang="en-US"/>
          </a:p>
        </p:txBody>
      </p:sp>
    </p:spTree>
    <p:extLst>
      <p:ext uri="{BB962C8B-B14F-4D97-AF65-F5344CB8AC3E}">
        <p14:creationId xmlns:p14="http://schemas.microsoft.com/office/powerpoint/2010/main" val="4035884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Subsequent trend analysis – clustering</a:t>
            </a:r>
            <a:endParaRPr/>
          </a:p>
        </p:txBody>
      </p:sp>
      <p:sp>
        <p:nvSpPr>
          <p:cNvPr id="3" name="Google Shape;2459;p49">
            <a:extLst>
              <a:ext uri="{FF2B5EF4-FFF2-40B4-BE49-F238E27FC236}">
                <a16:creationId xmlns:a16="http://schemas.microsoft.com/office/drawing/2014/main" id="{A8EB62F8-99A9-755B-861D-B7BE7164F4E5}"/>
              </a:ext>
            </a:extLst>
          </p:cNvPr>
          <p:cNvSpPr txBox="1">
            <a:spLocks/>
          </p:cNvSpPr>
          <p:nvPr/>
        </p:nvSpPr>
        <p:spPr>
          <a:xfrm>
            <a:off x="323079" y="1395013"/>
            <a:ext cx="6974400" cy="279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38100" indent="0">
              <a:buSzPts val="1200"/>
            </a:pPr>
            <a:r>
              <a:rPr lang="en-US" sz="1400"/>
              <a:t>[</a:t>
            </a:r>
            <a:r>
              <a:rPr lang="en-US" sz="1400" b="1"/>
              <a:t>Joyce</a:t>
            </a:r>
            <a:r>
              <a:rPr lang="en-US" sz="1400"/>
              <a:t>]Clustering algorithm implementation</a:t>
            </a:r>
            <a:endParaRPr lang="en-HK" sz="1400" u="sng"/>
          </a:p>
          <a:p>
            <a:pPr marL="241300" indent="-203200">
              <a:buSzPts val="1200"/>
              <a:buFont typeface="Work Sans"/>
              <a:buChar char="●"/>
            </a:pPr>
            <a:r>
              <a:rPr lang="en-HK" sz="1400" u="sng"/>
              <a:t>K means</a:t>
            </a:r>
          </a:p>
          <a:p>
            <a:pPr marL="241300" indent="-203200">
              <a:buSzPts val="1200"/>
              <a:buFont typeface="Work Sans"/>
              <a:buChar char="●"/>
            </a:pPr>
            <a:r>
              <a:rPr lang="en-HK" sz="1400" u="sng"/>
              <a:t>What K</a:t>
            </a:r>
            <a:r>
              <a:rPr lang="en-US" sz="1400" u="sng"/>
              <a:t>?</a:t>
            </a:r>
          </a:p>
          <a:p>
            <a:pPr marL="241300" indent="-203200">
              <a:buSzPts val="1200"/>
              <a:buFont typeface="Work Sans"/>
              <a:buChar char="●"/>
            </a:pPr>
            <a:r>
              <a:rPr lang="en-US" sz="1400" u="sng"/>
              <a:t>Elbow </a:t>
            </a:r>
          </a:p>
          <a:p>
            <a:pPr marL="698500" lvl="1" indent="-203200">
              <a:buSzPts val="1200"/>
              <a:buFont typeface="Work Sans"/>
              <a:buChar char="●"/>
            </a:pPr>
            <a:r>
              <a:rPr lang="en-US" sz="1400" u="sng"/>
              <a:t>Sometimes the elbow is not clear (intra distance only)</a:t>
            </a:r>
          </a:p>
          <a:p>
            <a:pPr marL="698500" lvl="1" indent="-203200">
              <a:buSzPts val="1200"/>
              <a:buFont typeface="Work Sans"/>
              <a:buChar char="●"/>
            </a:pPr>
            <a:r>
              <a:rPr lang="en-US" sz="1400" u="sng"/>
              <a:t>Elbow position is subjective</a:t>
            </a:r>
          </a:p>
          <a:p>
            <a:pPr marL="241300" indent="-203200">
              <a:buSzPts val="1200"/>
              <a:buFont typeface="Work Sans"/>
              <a:buChar char="●"/>
            </a:pPr>
            <a:r>
              <a:rPr lang="en-US" sz="1400" u="sng"/>
              <a:t>Silhouette Coefficient</a:t>
            </a:r>
          </a:p>
          <a:p>
            <a:pPr marL="698500" lvl="1" indent="-203200">
              <a:buSzPts val="1200"/>
              <a:buFont typeface="Work Sans"/>
              <a:buChar char="●"/>
            </a:pPr>
            <a:endParaRPr lang="en-US" sz="1400" u="sng"/>
          </a:p>
          <a:p>
            <a:pPr marL="698500" lvl="1" indent="-203200">
              <a:buSzPts val="1200"/>
              <a:buFont typeface="Work Sans"/>
              <a:buChar char="●"/>
            </a:pPr>
            <a:endParaRPr lang="en-US" sz="1400" u="sng"/>
          </a:p>
          <a:p>
            <a:pPr marL="698500" lvl="1" indent="-203200">
              <a:buSzPts val="1200"/>
              <a:buFont typeface="Work Sans"/>
              <a:buChar char="●"/>
            </a:pPr>
            <a:endParaRPr lang="en-US" sz="1400" u="sng"/>
          </a:p>
          <a:p>
            <a:pPr marL="698500" lvl="1" indent="-203200">
              <a:buSzPts val="1200"/>
              <a:buFont typeface="Work Sans"/>
              <a:buChar char="●"/>
            </a:pPr>
            <a:r>
              <a:rPr lang="en-US" sz="1400" u="sng"/>
              <a:t>b is inter cluster distance</a:t>
            </a:r>
          </a:p>
          <a:p>
            <a:pPr marL="698500" lvl="1" indent="-203200">
              <a:buSzPts val="1200"/>
              <a:buFont typeface="Work Sans"/>
              <a:buChar char="●"/>
            </a:pPr>
            <a:r>
              <a:rPr lang="en-US" sz="1400" u="sng"/>
              <a:t>a is intra cluster distance</a:t>
            </a:r>
          </a:p>
          <a:p>
            <a:pPr marL="698500" lvl="1" indent="-203200">
              <a:buSzPts val="1200"/>
              <a:buFont typeface="Work Sans"/>
              <a:buChar char="●"/>
            </a:pPr>
            <a:r>
              <a:rPr lang="en-US" sz="1400" u="sng"/>
              <a:t>Consider both inter and intra distance</a:t>
            </a:r>
          </a:p>
          <a:p>
            <a:pPr marL="698500" lvl="1" indent="-203200">
              <a:buSzPts val="1200"/>
              <a:buFont typeface="Work Sans"/>
              <a:buChar char="●"/>
            </a:pPr>
            <a:r>
              <a:rPr lang="en-US" sz="1400" u="sng"/>
              <a:t>Always an max value</a:t>
            </a:r>
          </a:p>
          <a:p>
            <a:pPr marL="698500" lvl="1" indent="-203200">
              <a:buSzPts val="1200"/>
              <a:buFont typeface="Work Sans"/>
              <a:buChar char="●"/>
            </a:pPr>
            <a:r>
              <a:rPr lang="en-US" sz="1400" u="sng"/>
              <a:t>The weighting between b and a is subjective ( we use 1 and 1 here)</a:t>
            </a:r>
          </a:p>
          <a:p>
            <a:pPr marL="38100" indent="0">
              <a:buSzPts val="1200"/>
            </a:pPr>
            <a:endParaRPr lang="en-US" sz="1400" u="sng"/>
          </a:p>
          <a:p>
            <a:pPr marL="241300" indent="-203200">
              <a:buSzPts val="1200"/>
              <a:buFont typeface="Work Sans"/>
              <a:buChar char="●"/>
            </a:pPr>
            <a:endParaRPr lang="en-HK" sz="1400" u="sng"/>
          </a:p>
          <a:p>
            <a:pPr marL="241300" indent="-203200">
              <a:buSzPts val="1200"/>
              <a:buFont typeface="Work Sans"/>
              <a:buChar char="●"/>
            </a:pPr>
            <a:endParaRPr lang="en-HK" sz="1400" u="sng"/>
          </a:p>
          <a:p>
            <a:pPr marL="241300" indent="-203200">
              <a:buSzPts val="1200"/>
              <a:buFont typeface="Work Sans"/>
              <a:buChar char="●"/>
            </a:pPr>
            <a:endParaRPr lang="en-US" sz="1400" u="sng"/>
          </a:p>
          <a:p>
            <a:pPr marL="241300" indent="-203200">
              <a:buSzPts val="1200"/>
              <a:buFont typeface="Work Sans"/>
              <a:buChar char="●"/>
            </a:pPr>
            <a:endParaRPr lang="en-US" sz="1400" u="sng"/>
          </a:p>
          <a:p>
            <a:pPr marL="241300" indent="-203200">
              <a:buSzPts val="1200"/>
              <a:buFont typeface="Work Sans"/>
              <a:buChar char="●"/>
            </a:pPr>
            <a:endParaRPr lang="en-US"/>
          </a:p>
        </p:txBody>
      </p:sp>
      <p:sp>
        <p:nvSpPr>
          <p:cNvPr id="2" name="Rectangle 1">
            <a:extLst>
              <a:ext uri="{FF2B5EF4-FFF2-40B4-BE49-F238E27FC236}">
                <a16:creationId xmlns:a16="http://schemas.microsoft.com/office/drawing/2014/main" id="{D7184772-CEDB-551C-43B1-DA0BA295F595}"/>
              </a:ext>
            </a:extLst>
          </p:cNvPr>
          <p:cNvSpPr/>
          <p:nvPr/>
        </p:nvSpPr>
        <p:spPr>
          <a:xfrm>
            <a:off x="6010940" y="949487"/>
            <a:ext cx="2573079" cy="109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Chart 1-2: elbow (a good vs poor case, to show it is not clear)</a:t>
            </a:r>
          </a:p>
        </p:txBody>
      </p:sp>
      <p:sp>
        <p:nvSpPr>
          <p:cNvPr id="4" name="Rectangle 3">
            <a:extLst>
              <a:ext uri="{FF2B5EF4-FFF2-40B4-BE49-F238E27FC236}">
                <a16:creationId xmlns:a16="http://schemas.microsoft.com/office/drawing/2014/main" id="{74D205DB-F77C-72E1-BF83-EF0405209209}"/>
              </a:ext>
            </a:extLst>
          </p:cNvPr>
          <p:cNvSpPr/>
          <p:nvPr/>
        </p:nvSpPr>
        <p:spPr>
          <a:xfrm>
            <a:off x="6010940" y="2913434"/>
            <a:ext cx="2573079" cy="1098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Chart 3: SS (a case to show it has an optimal value)</a:t>
            </a:r>
          </a:p>
        </p:txBody>
      </p:sp>
      <p:pic>
        <p:nvPicPr>
          <p:cNvPr id="6" name="Picture 5">
            <a:extLst>
              <a:ext uri="{FF2B5EF4-FFF2-40B4-BE49-F238E27FC236}">
                <a16:creationId xmlns:a16="http://schemas.microsoft.com/office/drawing/2014/main" id="{FE60AD1C-28E2-5B22-9B6D-FCAC0FC3E900}"/>
              </a:ext>
            </a:extLst>
          </p:cNvPr>
          <p:cNvPicPr>
            <a:picLocks noChangeAspect="1"/>
          </p:cNvPicPr>
          <p:nvPr/>
        </p:nvPicPr>
        <p:blipFill>
          <a:blip r:embed="rId3"/>
          <a:stretch>
            <a:fillRect/>
          </a:stretch>
        </p:blipFill>
        <p:spPr>
          <a:xfrm>
            <a:off x="1390601" y="3053464"/>
            <a:ext cx="1543985" cy="494379"/>
          </a:xfrm>
          <a:prstGeom prst="rect">
            <a:avLst/>
          </a:prstGeom>
        </p:spPr>
      </p:pic>
    </p:spTree>
    <p:extLst>
      <p:ext uri="{BB962C8B-B14F-4D97-AF65-F5344CB8AC3E}">
        <p14:creationId xmlns:p14="http://schemas.microsoft.com/office/powerpoint/2010/main" val="2057103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4C06875-1BA7-C360-9003-C0FF7C0D994E}"/>
              </a:ext>
            </a:extLst>
          </p:cNvPr>
          <p:cNvSpPr>
            <a:spLocks noGrp="1"/>
          </p:cNvSpPr>
          <p:nvPr>
            <p:ph type="subTitle" idx="1"/>
          </p:nvPr>
        </p:nvSpPr>
        <p:spPr/>
        <p:txBody>
          <a:bodyPr/>
          <a:lstStyle/>
          <a:p>
            <a:pPr marL="38100" indent="0">
              <a:buSzPts val="1200"/>
            </a:pPr>
            <a:r>
              <a:rPr lang="en-US" altLang="zh-HK" sz="1200"/>
              <a:t>[</a:t>
            </a:r>
            <a:r>
              <a:rPr lang="en-US" altLang="zh-HK" sz="1200" b="1"/>
              <a:t>Joyce</a:t>
            </a:r>
            <a:r>
              <a:rPr lang="en-US" altLang="zh-HK" sz="1200"/>
              <a:t>]Clustering algorithm implementation</a:t>
            </a:r>
            <a:endParaRPr lang="en-HK" altLang="zh-HK" sz="1200" u="sng"/>
          </a:p>
          <a:p>
            <a:pPr marL="241300" indent="-203200">
              <a:buSzPts val="1200"/>
              <a:buFont typeface="Work Sans"/>
              <a:buChar char="●"/>
            </a:pPr>
            <a:r>
              <a:rPr lang="en-HK" altLang="zh-HK" u="sng"/>
              <a:t>HAC</a:t>
            </a:r>
          </a:p>
          <a:p>
            <a:pPr marL="241300" indent="-203200">
              <a:buSzPts val="1200"/>
              <a:buFont typeface="Work Sans"/>
              <a:buChar char="●"/>
            </a:pPr>
            <a:r>
              <a:rPr lang="en-HK" altLang="zh-HK" u="sng"/>
              <a:t>Correlation based </a:t>
            </a:r>
          </a:p>
          <a:p>
            <a:pPr marL="241300" indent="-203200">
              <a:buSzPts val="1200"/>
              <a:buFont typeface="Work Sans"/>
              <a:buChar char="●"/>
            </a:pPr>
            <a:r>
              <a:rPr lang="en-HK" altLang="zh-HK" u="sng"/>
              <a:t>P</a:t>
            </a:r>
            <a:r>
              <a:rPr lang="en-HK" altLang="zh-HK" sz="1200" u="sng"/>
              <a:t>rinciple</a:t>
            </a:r>
          </a:p>
        </p:txBody>
      </p:sp>
      <p:sp>
        <p:nvSpPr>
          <p:cNvPr id="3" name="Title 2">
            <a:extLst>
              <a:ext uri="{FF2B5EF4-FFF2-40B4-BE49-F238E27FC236}">
                <a16:creationId xmlns:a16="http://schemas.microsoft.com/office/drawing/2014/main" id="{095DEBD2-8242-2267-BD36-E0C617B303B8}"/>
              </a:ext>
            </a:extLst>
          </p:cNvPr>
          <p:cNvSpPr>
            <a:spLocks noGrp="1"/>
          </p:cNvSpPr>
          <p:nvPr>
            <p:ph type="title"/>
          </p:nvPr>
        </p:nvSpPr>
        <p:spPr/>
        <p:txBody>
          <a:bodyPr/>
          <a:lstStyle/>
          <a:p>
            <a:r>
              <a:rPr lang="en-US"/>
              <a:t>Subsequent trend analysis – clustering effect</a:t>
            </a:r>
          </a:p>
        </p:txBody>
      </p:sp>
      <p:sp>
        <p:nvSpPr>
          <p:cNvPr id="4" name="Subtitle 3">
            <a:extLst>
              <a:ext uri="{FF2B5EF4-FFF2-40B4-BE49-F238E27FC236}">
                <a16:creationId xmlns:a16="http://schemas.microsoft.com/office/drawing/2014/main" id="{AD1B3F64-460C-785A-686F-29DE96BAAF72}"/>
              </a:ext>
            </a:extLst>
          </p:cNvPr>
          <p:cNvSpPr>
            <a:spLocks noGrp="1"/>
          </p:cNvSpPr>
          <p:nvPr>
            <p:ph type="subTitle" idx="2"/>
          </p:nvPr>
        </p:nvSpPr>
        <p:spPr/>
        <p:txBody>
          <a:bodyPr/>
          <a:lstStyle/>
          <a:p>
            <a:r>
              <a:rPr lang="en-US"/>
              <a:t>Explain this chart</a:t>
            </a:r>
          </a:p>
        </p:txBody>
      </p:sp>
      <p:pic>
        <p:nvPicPr>
          <p:cNvPr id="6" name="Picture 5">
            <a:extLst>
              <a:ext uri="{FF2B5EF4-FFF2-40B4-BE49-F238E27FC236}">
                <a16:creationId xmlns:a16="http://schemas.microsoft.com/office/drawing/2014/main" id="{0B82824A-17BA-71B7-D5E5-F709A0EAF405}"/>
              </a:ext>
            </a:extLst>
          </p:cNvPr>
          <p:cNvPicPr>
            <a:picLocks noChangeAspect="1"/>
          </p:cNvPicPr>
          <p:nvPr/>
        </p:nvPicPr>
        <p:blipFill>
          <a:blip r:embed="rId2"/>
          <a:stretch>
            <a:fillRect/>
          </a:stretch>
        </p:blipFill>
        <p:spPr>
          <a:xfrm>
            <a:off x="4806532" y="1740050"/>
            <a:ext cx="3203456" cy="2346250"/>
          </a:xfrm>
          <a:prstGeom prst="rect">
            <a:avLst/>
          </a:prstGeom>
        </p:spPr>
      </p:pic>
      <p:sp>
        <p:nvSpPr>
          <p:cNvPr id="8" name="Subtitle 1">
            <a:extLst>
              <a:ext uri="{FF2B5EF4-FFF2-40B4-BE49-F238E27FC236}">
                <a16:creationId xmlns:a16="http://schemas.microsoft.com/office/drawing/2014/main" id="{D7A82825-DFC1-351C-3C08-A6F6679851F1}"/>
              </a:ext>
            </a:extLst>
          </p:cNvPr>
          <p:cNvSpPr txBox="1">
            <a:spLocks/>
          </p:cNvSpPr>
          <p:nvPr/>
        </p:nvSpPr>
        <p:spPr>
          <a:xfrm>
            <a:off x="4637181" y="4094027"/>
            <a:ext cx="3892200" cy="74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38100" indent="0">
              <a:buSzPts val="1200"/>
            </a:pPr>
            <a:r>
              <a:rPr lang="en-HK" b="1"/>
              <a:t>How many pairs should we use after calculation ? </a:t>
            </a:r>
            <a:endParaRPr lang="en-HK" altLang="zh-HK" b="1" u="sng"/>
          </a:p>
          <a:p>
            <a:pPr marL="241300" indent="-203200">
              <a:buSzPts val="1200"/>
              <a:buFont typeface="Work Sans"/>
              <a:buChar char="●"/>
            </a:pPr>
            <a:r>
              <a:rPr lang="en-HK" b="1"/>
              <a:t>(next page -- solution) </a:t>
            </a:r>
          </a:p>
        </p:txBody>
      </p:sp>
    </p:spTree>
    <p:extLst>
      <p:ext uri="{BB962C8B-B14F-4D97-AF65-F5344CB8AC3E}">
        <p14:creationId xmlns:p14="http://schemas.microsoft.com/office/powerpoint/2010/main" val="361779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6"/>
          <p:cNvSpPr/>
          <p:nvPr/>
        </p:nvSpPr>
        <p:spPr>
          <a:xfrm>
            <a:off x="1500300" y="1346401"/>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6"/>
          <p:cNvSpPr/>
          <p:nvPr/>
        </p:nvSpPr>
        <p:spPr>
          <a:xfrm>
            <a:off x="1500300" y="3245575"/>
            <a:ext cx="7643700" cy="46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6"/>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cxnSp>
        <p:nvCxnSpPr>
          <p:cNvPr id="474" name="Google Shape;474;p66"/>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cxnSp>
        <p:nvCxnSpPr>
          <p:cNvPr id="475" name="Google Shape;475;p66"/>
          <p:cNvCxnSpPr/>
          <p:nvPr/>
        </p:nvCxnSpPr>
        <p:spPr>
          <a:xfrm>
            <a:off x="9044950" y="3253225"/>
            <a:ext cx="0" cy="444900"/>
          </a:xfrm>
          <a:prstGeom prst="straightConnector1">
            <a:avLst/>
          </a:prstGeom>
          <a:noFill/>
          <a:ln w="19050" cap="flat" cmpd="sng">
            <a:solidFill>
              <a:schemeClr val="lt1"/>
            </a:solidFill>
            <a:prstDash val="solid"/>
            <a:round/>
            <a:headEnd type="none" w="med" len="med"/>
            <a:tailEnd type="none" w="med" len="med"/>
          </a:ln>
        </p:spPr>
      </p:cxnSp>
      <p:sp>
        <p:nvSpPr>
          <p:cNvPr id="476" name="Google Shape;476;p66"/>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77" name="Google Shape;477;p66"/>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Market analysis </a:t>
            </a:r>
            <a:endParaRPr/>
          </a:p>
        </p:txBody>
      </p:sp>
      <p:sp>
        <p:nvSpPr>
          <p:cNvPr id="478" name="Google Shape;478;p66"/>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market gap</a:t>
            </a:r>
            <a:endParaRPr/>
          </a:p>
        </p:txBody>
      </p:sp>
      <p:sp>
        <p:nvSpPr>
          <p:cNvPr id="479" name="Google Shape;479;p66"/>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0" name="Google Shape;480;p66"/>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 Our app</a:t>
            </a:r>
            <a:endParaRPr/>
          </a:p>
        </p:txBody>
      </p:sp>
      <p:sp>
        <p:nvSpPr>
          <p:cNvPr id="481" name="Google Shape;481;p66"/>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Objectives</a:t>
            </a:r>
          </a:p>
          <a:p>
            <a:pPr marL="0" lvl="0" indent="0" algn="ctr" rtl="0">
              <a:spcBef>
                <a:spcPts val="0"/>
              </a:spcBef>
              <a:spcAft>
                <a:spcPts val="0"/>
              </a:spcAft>
              <a:buNone/>
            </a:pPr>
            <a:r>
              <a:rPr lang="en-US"/>
              <a:t>Comparison </a:t>
            </a:r>
          </a:p>
        </p:txBody>
      </p:sp>
      <p:sp>
        <p:nvSpPr>
          <p:cNvPr id="482" name="Google Shape;482;p66"/>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83" name="Google Shape;483;p66"/>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main Features</a:t>
            </a:r>
            <a:endParaRPr/>
          </a:p>
        </p:txBody>
      </p:sp>
      <p:sp>
        <p:nvSpPr>
          <p:cNvPr id="484" name="Google Shape;484;p66"/>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Common &amp; Novel Features</a:t>
            </a:r>
            <a:endParaRPr/>
          </a:p>
        </p:txBody>
      </p:sp>
      <p:sp>
        <p:nvSpPr>
          <p:cNvPr id="485" name="Google Shape;485;p66"/>
          <p:cNvSpPr txBox="1">
            <a:spLocks noGrp="1"/>
          </p:cNvSpPr>
          <p:nvPr>
            <p:ph type="title" idx="13"/>
          </p:nvPr>
        </p:nvSpPr>
        <p:spPr>
          <a:xfrm>
            <a:off x="2042990" y="3241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86" name="Google Shape;486;p66"/>
          <p:cNvSpPr txBox="1">
            <a:spLocks noGrp="1"/>
          </p:cNvSpPr>
          <p:nvPr>
            <p:ph type="subTitle" idx="14"/>
          </p:nvPr>
        </p:nvSpPr>
        <p:spPr>
          <a:xfrm>
            <a:off x="1665345" y="3753390"/>
            <a:ext cx="1874400" cy="7359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Development details</a:t>
            </a:r>
          </a:p>
          <a:p>
            <a:pPr marL="0" lvl="0" indent="0" algn="ctr" rtl="0">
              <a:spcBef>
                <a:spcPts val="0"/>
              </a:spcBef>
              <a:spcAft>
                <a:spcPts val="0"/>
              </a:spcAft>
              <a:buNone/>
            </a:pPr>
            <a:endParaRPr/>
          </a:p>
        </p:txBody>
      </p:sp>
      <p:sp>
        <p:nvSpPr>
          <p:cNvPr id="488" name="Google Shape;488;p66"/>
          <p:cNvSpPr txBox="1">
            <a:spLocks noGrp="1"/>
          </p:cNvSpPr>
          <p:nvPr>
            <p:ph type="title" idx="16"/>
          </p:nvPr>
        </p:nvSpPr>
        <p:spPr>
          <a:xfrm>
            <a:off x="4542225" y="3241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89" name="Google Shape;489;p66"/>
          <p:cNvSpPr txBox="1">
            <a:spLocks noGrp="1"/>
          </p:cNvSpPr>
          <p:nvPr>
            <p:ph type="subTitle" idx="17"/>
          </p:nvPr>
        </p:nvSpPr>
        <p:spPr>
          <a:xfrm>
            <a:off x="3920211" y="3830925"/>
            <a:ext cx="2200884" cy="2880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Analysis and test cases </a:t>
            </a:r>
            <a:endParaRPr/>
          </a:p>
        </p:txBody>
      </p:sp>
      <p:sp>
        <p:nvSpPr>
          <p:cNvPr id="490" name="Google Shape;490;p66"/>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a:t>
            </a:r>
            <a:r>
              <a:rPr lang="en"/>
              <a:t>rend finding analysis</a:t>
            </a:r>
            <a:endParaRPr/>
          </a:p>
        </p:txBody>
      </p:sp>
      <p:sp>
        <p:nvSpPr>
          <p:cNvPr id="491" name="Google Shape;491;p66"/>
          <p:cNvSpPr txBox="1">
            <a:spLocks noGrp="1"/>
          </p:cNvSpPr>
          <p:nvPr>
            <p:ph type="title" idx="19"/>
          </p:nvPr>
        </p:nvSpPr>
        <p:spPr>
          <a:xfrm>
            <a:off x="6994306" y="3241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92" name="Google Shape;492;p66"/>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Demo</a:t>
            </a:r>
            <a:endParaRPr/>
          </a:p>
        </p:txBody>
      </p:sp>
      <p:sp>
        <p:nvSpPr>
          <p:cNvPr id="493" name="Google Shape;493;p66"/>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490;p66">
            <a:extLst>
              <a:ext uri="{FF2B5EF4-FFF2-40B4-BE49-F238E27FC236}">
                <a16:creationId xmlns:a16="http://schemas.microsoft.com/office/drawing/2014/main" id="{4B35203E-1B08-8289-8915-7C4059B7CD87}"/>
              </a:ext>
            </a:extLst>
          </p:cNvPr>
          <p:cNvSpPr txBox="1">
            <a:spLocks/>
          </p:cNvSpPr>
          <p:nvPr/>
        </p:nvSpPr>
        <p:spPr>
          <a:xfrm>
            <a:off x="1518360" y="4119775"/>
            <a:ext cx="2211300" cy="47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0" indent="0"/>
            <a:r>
              <a:rPr lang="en-US"/>
              <a:t>Architecture/flow charts</a:t>
            </a:r>
          </a:p>
        </p:txBody>
      </p:sp>
    </p:spTree>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圖表, 方案, 設計 的圖片&#10;&#10;自動產生的描述">
            <a:extLst>
              <a:ext uri="{FF2B5EF4-FFF2-40B4-BE49-F238E27FC236}">
                <a16:creationId xmlns:a16="http://schemas.microsoft.com/office/drawing/2014/main" id="{56A08DD3-FDF1-F5B5-4E5A-2DF01FE098B0}"/>
              </a:ext>
            </a:extLst>
          </p:cNvPr>
          <p:cNvPicPr>
            <a:picLocks noChangeAspect="1"/>
          </p:cNvPicPr>
          <p:nvPr/>
        </p:nvPicPr>
        <p:blipFill>
          <a:blip r:embed="rId2"/>
          <a:stretch>
            <a:fillRect/>
          </a:stretch>
        </p:blipFill>
        <p:spPr>
          <a:xfrm>
            <a:off x="4743749" y="1681635"/>
            <a:ext cx="4120490" cy="2190007"/>
          </a:xfrm>
          <a:prstGeom prst="rect">
            <a:avLst/>
          </a:prstGeom>
        </p:spPr>
      </p:pic>
      <p:sp>
        <p:nvSpPr>
          <p:cNvPr id="2" name="Subtitle 1">
            <a:extLst>
              <a:ext uri="{FF2B5EF4-FFF2-40B4-BE49-F238E27FC236}">
                <a16:creationId xmlns:a16="http://schemas.microsoft.com/office/drawing/2014/main" id="{44C06875-1BA7-C360-9003-C0FF7C0D994E}"/>
              </a:ext>
            </a:extLst>
          </p:cNvPr>
          <p:cNvSpPr>
            <a:spLocks noGrp="1"/>
          </p:cNvSpPr>
          <p:nvPr>
            <p:ph type="subTitle" idx="1"/>
          </p:nvPr>
        </p:nvSpPr>
        <p:spPr>
          <a:xfrm>
            <a:off x="625300" y="1188037"/>
            <a:ext cx="4263303" cy="3390900"/>
          </a:xfrm>
        </p:spPr>
        <p:txBody>
          <a:bodyPr/>
          <a:lstStyle/>
          <a:p>
            <a:pPr marL="38100" indent="0">
              <a:buSzPts val="1200"/>
            </a:pPr>
            <a:r>
              <a:rPr lang="en-US" altLang="zh-HK" sz="1200" b="1"/>
              <a:t>Clustering algorithm implementation</a:t>
            </a:r>
            <a:endParaRPr lang="en-HK" altLang="zh-HK" sz="1200" b="1" u="sng"/>
          </a:p>
          <a:p>
            <a:pPr marL="38100" indent="0">
              <a:buSzPts val="1200"/>
            </a:pPr>
            <a:endParaRPr lang="en-US" altLang="zh-HK" b="1"/>
          </a:p>
          <a:p>
            <a:pPr marL="241300" indent="-203200">
              <a:buSzPts val="1200"/>
              <a:buFont typeface="Work Sans"/>
              <a:buChar char="●"/>
            </a:pPr>
            <a:r>
              <a:rPr lang="en-HK" altLang="zh-HK" u="sng"/>
              <a:t>HAC (</a:t>
            </a:r>
            <a:r>
              <a:rPr lang="en-HK" u="sng"/>
              <a:t>Hierarchical Clustering</a:t>
            </a:r>
            <a:r>
              <a:rPr lang="en-HK" altLang="zh-HK" u="sng"/>
              <a:t>)</a:t>
            </a:r>
          </a:p>
          <a:p>
            <a:pPr marL="241300" indent="-203200">
              <a:buSzPts val="1200"/>
              <a:buFont typeface="Work Sans"/>
              <a:buChar char="●"/>
            </a:pPr>
            <a:r>
              <a:rPr lang="en-HK" u="sng"/>
              <a:t>Complete Linkage Clustering</a:t>
            </a:r>
            <a:endParaRPr lang="en-HK"/>
          </a:p>
          <a:p>
            <a:pPr marL="241300" indent="-203200">
              <a:buSzPts val="1200"/>
              <a:buFont typeface="Work Sans"/>
              <a:buChar char="●"/>
            </a:pPr>
            <a:r>
              <a:rPr lang="en-HK" altLang="zh-HK" u="sng"/>
              <a:t>Correlation based</a:t>
            </a:r>
          </a:p>
          <a:p>
            <a:pPr marL="241300" indent="-203200">
              <a:buSzPts val="1200"/>
              <a:buFont typeface="Work Sans"/>
              <a:buChar char="●"/>
            </a:pPr>
            <a:endParaRPr lang="en-HK" altLang="zh-HK" u="sng">
              <a:cs typeface="Arial"/>
            </a:endParaRPr>
          </a:p>
          <a:p>
            <a:pPr marL="241300" indent="-203200">
              <a:buSzPts val="1200"/>
              <a:buFont typeface="Work Sans"/>
              <a:buChar char="●"/>
            </a:pPr>
            <a:endParaRPr lang="en-HK" altLang="zh-HK" u="sng">
              <a:cs typeface="Arial"/>
            </a:endParaRPr>
          </a:p>
          <a:p>
            <a:pPr marL="241300" indent="-203200">
              <a:buSzPts val="1200"/>
              <a:buFont typeface="Work Sans"/>
              <a:buChar char="●"/>
            </a:pPr>
            <a:endParaRPr lang="en-HK" altLang="zh-HK" u="sng">
              <a:cs typeface="Arial"/>
            </a:endParaRPr>
          </a:p>
          <a:p>
            <a:pPr marL="241300" indent="-203200">
              <a:buSzPts val="1200"/>
              <a:buFont typeface="Work Sans"/>
              <a:buChar char="●"/>
            </a:pPr>
            <a:endParaRPr lang="en-HK" altLang="zh-HK" u="sng">
              <a:cs typeface="Arial"/>
            </a:endParaRPr>
          </a:p>
          <a:p>
            <a:pPr marL="241300" indent="-203200">
              <a:buSzPts val="1200"/>
              <a:buFont typeface="Work Sans,Sans-Serif"/>
              <a:buChar char="●"/>
            </a:pPr>
            <a:r>
              <a:rPr lang="en-HK" u="sng">
                <a:cs typeface="Arial"/>
              </a:rPr>
              <a:t>𝑥 and 𝑦 are the most distant elements in X and Y respectively</a:t>
            </a:r>
          </a:p>
          <a:p>
            <a:pPr marL="241300" indent="-203200">
              <a:buSzPts val="1200"/>
              <a:buFont typeface="Work Sans,Sans-Serif"/>
              <a:buChar char="●"/>
            </a:pPr>
            <a:r>
              <a:rPr lang="en-HK" u="sng">
                <a:latin typeface="Arial"/>
                <a:cs typeface="Arial"/>
              </a:rPr>
              <a:t>Bottom-up approach</a:t>
            </a:r>
            <a:endParaRPr lang="en-US">
              <a:latin typeface="Arial"/>
              <a:cs typeface="Arial"/>
            </a:endParaRPr>
          </a:p>
          <a:p>
            <a:pPr marL="698500" lvl="1">
              <a:buSzPts val="1200"/>
              <a:buFont typeface="Courier New,monospace"/>
              <a:buChar char="o"/>
            </a:pPr>
            <a:r>
              <a:rPr lang="en-HK" u="sng">
                <a:latin typeface="Arial"/>
                <a:cs typeface="Arial"/>
              </a:rPr>
              <a:t>Each data represent one cluster → a single cluster</a:t>
            </a:r>
            <a:endParaRPr lang="en-HK"/>
          </a:p>
        </p:txBody>
      </p:sp>
      <p:sp>
        <p:nvSpPr>
          <p:cNvPr id="3" name="Title 2">
            <a:extLst>
              <a:ext uri="{FF2B5EF4-FFF2-40B4-BE49-F238E27FC236}">
                <a16:creationId xmlns:a16="http://schemas.microsoft.com/office/drawing/2014/main" id="{095DEBD2-8242-2267-BD36-E0C617B303B8}"/>
              </a:ext>
            </a:extLst>
          </p:cNvPr>
          <p:cNvSpPr>
            <a:spLocks noGrp="1"/>
          </p:cNvSpPr>
          <p:nvPr>
            <p:ph type="title"/>
          </p:nvPr>
        </p:nvSpPr>
        <p:spPr>
          <a:xfrm>
            <a:off x="625300" y="315813"/>
            <a:ext cx="8212869" cy="707700"/>
          </a:xfrm>
        </p:spPr>
        <p:txBody>
          <a:bodyPr/>
          <a:lstStyle/>
          <a:p>
            <a:r>
              <a:rPr lang="en-US" sz="4000"/>
              <a:t>Subsequent trend analysis – time series clustering</a:t>
            </a:r>
          </a:p>
        </p:txBody>
      </p:sp>
      <p:sp>
        <p:nvSpPr>
          <p:cNvPr id="8" name="Subtitle 1">
            <a:extLst>
              <a:ext uri="{FF2B5EF4-FFF2-40B4-BE49-F238E27FC236}">
                <a16:creationId xmlns:a16="http://schemas.microsoft.com/office/drawing/2014/main" id="{D7A82825-DFC1-351C-3C08-A6F6679851F1}"/>
              </a:ext>
            </a:extLst>
          </p:cNvPr>
          <p:cNvSpPr txBox="1">
            <a:spLocks/>
          </p:cNvSpPr>
          <p:nvPr/>
        </p:nvSpPr>
        <p:spPr>
          <a:xfrm>
            <a:off x="4859843" y="4049495"/>
            <a:ext cx="3892200" cy="741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38100" indent="0">
              <a:buSzPts val="1200"/>
            </a:pPr>
            <a:r>
              <a:rPr lang="en-HK" b="1"/>
              <a:t>How many pairs should we use after calculation ? </a:t>
            </a:r>
            <a:endParaRPr lang="en-HK" altLang="zh-HK" b="1" u="sng"/>
          </a:p>
          <a:p>
            <a:pPr marL="241300" indent="-203200">
              <a:buSzPts val="1200"/>
              <a:buFont typeface="Work Sans"/>
              <a:buChar char="●"/>
            </a:pPr>
            <a:r>
              <a:rPr lang="en-HK" b="1"/>
              <a:t>(next page -- solution) </a:t>
            </a:r>
          </a:p>
        </p:txBody>
      </p:sp>
      <p:pic>
        <p:nvPicPr>
          <p:cNvPr id="11" name="圖片 10" descr="一張含有 文字, 字型, 白色, 書法 的圖片&#10;&#10;自動產生的描述">
            <a:extLst>
              <a:ext uri="{FF2B5EF4-FFF2-40B4-BE49-F238E27FC236}">
                <a16:creationId xmlns:a16="http://schemas.microsoft.com/office/drawing/2014/main" id="{F45F6205-C7B3-E5E5-0AD1-AFEDAA6F568A}"/>
              </a:ext>
            </a:extLst>
          </p:cNvPr>
          <p:cNvPicPr>
            <a:picLocks noChangeAspect="1"/>
          </p:cNvPicPr>
          <p:nvPr/>
        </p:nvPicPr>
        <p:blipFill>
          <a:blip r:embed="rId3"/>
          <a:stretch>
            <a:fillRect/>
          </a:stretch>
        </p:blipFill>
        <p:spPr>
          <a:xfrm>
            <a:off x="989238" y="2638268"/>
            <a:ext cx="2266950" cy="495300"/>
          </a:xfrm>
          <a:prstGeom prst="rect">
            <a:avLst/>
          </a:prstGeom>
        </p:spPr>
      </p:pic>
      <p:cxnSp>
        <p:nvCxnSpPr>
          <p:cNvPr id="12" name="直線單箭頭接點 11">
            <a:extLst>
              <a:ext uri="{FF2B5EF4-FFF2-40B4-BE49-F238E27FC236}">
                <a16:creationId xmlns:a16="http://schemas.microsoft.com/office/drawing/2014/main" id="{693EF2AB-57A4-106E-A2AB-DB0F88F3DCDA}"/>
              </a:ext>
            </a:extLst>
          </p:cNvPr>
          <p:cNvCxnSpPr/>
          <p:nvPr/>
        </p:nvCxnSpPr>
        <p:spPr>
          <a:xfrm flipH="1">
            <a:off x="5346630" y="2221740"/>
            <a:ext cx="0" cy="3488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370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sz="3600"/>
              <a:t>Subsequent trend analysis – how many clusters?</a:t>
            </a:r>
            <a:endParaRPr lang="en-US" altLang="zh-TW" sz="3600"/>
          </a:p>
        </p:txBody>
      </p:sp>
      <p:sp>
        <p:nvSpPr>
          <p:cNvPr id="3" name="Google Shape;2459;p49">
            <a:extLst>
              <a:ext uri="{FF2B5EF4-FFF2-40B4-BE49-F238E27FC236}">
                <a16:creationId xmlns:a16="http://schemas.microsoft.com/office/drawing/2014/main" id="{A8EB62F8-99A9-755B-861D-B7BE7164F4E5}"/>
              </a:ext>
            </a:extLst>
          </p:cNvPr>
          <p:cNvSpPr txBox="1">
            <a:spLocks/>
          </p:cNvSpPr>
          <p:nvPr/>
        </p:nvSpPr>
        <p:spPr>
          <a:xfrm>
            <a:off x="323079" y="1395013"/>
            <a:ext cx="6974400" cy="279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241300" indent="-203200">
              <a:buSzPts val="1200"/>
              <a:buFont typeface="Work Sans"/>
              <a:buChar char="●"/>
            </a:pPr>
            <a:r>
              <a:rPr lang="en-US" sz="1400"/>
              <a:t>How many clusters? </a:t>
            </a:r>
          </a:p>
          <a:p>
            <a:pPr marL="241300" indent="-203200">
              <a:buSzPts val="1200"/>
              <a:buFont typeface="Work Sans"/>
              <a:buChar char="●"/>
            </a:pPr>
            <a:r>
              <a:rPr lang="en-US" sz="1400"/>
              <a:t>Elbow </a:t>
            </a:r>
          </a:p>
          <a:p>
            <a:pPr marL="698500" lvl="1" indent="-203200">
              <a:buSzPts val="1200"/>
              <a:buFont typeface="Work Sans"/>
              <a:buChar char="●"/>
            </a:pPr>
            <a:r>
              <a:rPr lang="en-US" sz="1400"/>
              <a:t>Sometimes the elbow is not clear (intra distance only)</a:t>
            </a:r>
          </a:p>
          <a:p>
            <a:pPr marL="698500" lvl="1" indent="-203200">
              <a:buSzPts val="1200"/>
              <a:buFont typeface="Work Sans"/>
              <a:buChar char="●"/>
            </a:pPr>
            <a:r>
              <a:rPr lang="en-US" sz="1400"/>
              <a:t>Elbow position is subjective</a:t>
            </a:r>
          </a:p>
          <a:p>
            <a:pPr marL="241300" indent="-203200">
              <a:buSzPts val="1200"/>
              <a:buFont typeface="Work Sans"/>
              <a:buChar char="●"/>
            </a:pPr>
            <a:r>
              <a:rPr lang="en-US" sz="1400"/>
              <a:t>Silhouette Coefficient</a:t>
            </a:r>
          </a:p>
          <a:p>
            <a:pPr marL="698500" lvl="1" indent="-203200">
              <a:buSzPts val="1200"/>
              <a:buFont typeface="Work Sans"/>
              <a:buChar char="●"/>
            </a:pPr>
            <a:endParaRPr lang="en-US" sz="1400"/>
          </a:p>
          <a:p>
            <a:pPr marL="698500" lvl="1" indent="-203200">
              <a:buSzPts val="1200"/>
              <a:buFont typeface="Work Sans"/>
              <a:buChar char="●"/>
            </a:pPr>
            <a:endParaRPr lang="en-US" sz="1400"/>
          </a:p>
          <a:p>
            <a:pPr marL="698500" lvl="1" indent="-203200">
              <a:buSzPts val="1200"/>
              <a:buFont typeface="Work Sans"/>
              <a:buChar char="●"/>
            </a:pPr>
            <a:endParaRPr lang="en-US" sz="1400"/>
          </a:p>
          <a:p>
            <a:pPr marL="698500" lvl="1" indent="-203200">
              <a:buSzPts val="1200"/>
              <a:buFont typeface="Work Sans"/>
              <a:buChar char="●"/>
            </a:pPr>
            <a:r>
              <a:rPr lang="en-US" sz="1400"/>
              <a:t>b is inter cluster distance</a:t>
            </a:r>
          </a:p>
          <a:p>
            <a:pPr marL="698500" lvl="1" indent="-203200">
              <a:buSzPts val="1200"/>
              <a:buFont typeface="Work Sans"/>
              <a:buChar char="●"/>
            </a:pPr>
            <a:r>
              <a:rPr lang="en-US" sz="1400"/>
              <a:t>a is intra cluster distance</a:t>
            </a:r>
          </a:p>
          <a:p>
            <a:pPr marL="698500" lvl="1" indent="-203200">
              <a:buSzPts val="1200"/>
              <a:buFont typeface="Work Sans"/>
              <a:buChar char="●"/>
            </a:pPr>
            <a:r>
              <a:rPr lang="en-US" sz="1400"/>
              <a:t>Consider both inter and intra cluster distance</a:t>
            </a:r>
          </a:p>
          <a:p>
            <a:pPr marL="698500" lvl="1" indent="-203200">
              <a:buSzPts val="1200"/>
              <a:buFont typeface="Work Sans"/>
              <a:buChar char="●"/>
            </a:pPr>
            <a:r>
              <a:rPr lang="en-US" sz="1400"/>
              <a:t>There is always a max value</a:t>
            </a:r>
          </a:p>
          <a:p>
            <a:pPr marL="698500" lvl="1" indent="-203200">
              <a:buSzPts val="1200"/>
              <a:buFont typeface="Work Sans"/>
              <a:buChar char="●"/>
            </a:pPr>
            <a:r>
              <a:rPr lang="en-US" sz="1400"/>
              <a:t>The weighting between b and a is subjective ( we use 1 and 1 here)</a:t>
            </a:r>
          </a:p>
          <a:p>
            <a:pPr marL="38100" indent="0">
              <a:buSzPts val="1200"/>
            </a:pPr>
            <a:endParaRPr lang="en-US" sz="1400" u="sng"/>
          </a:p>
          <a:p>
            <a:pPr marL="241300" indent="-203200">
              <a:buSzPts val="1200"/>
              <a:buFont typeface="Work Sans"/>
              <a:buChar char="●"/>
            </a:pPr>
            <a:endParaRPr lang="en-HK" sz="1400" u="sng"/>
          </a:p>
          <a:p>
            <a:pPr marL="241300" indent="-203200">
              <a:buSzPts val="1200"/>
              <a:buFont typeface="Work Sans"/>
              <a:buChar char="●"/>
            </a:pPr>
            <a:endParaRPr lang="en-HK" sz="1400" u="sng"/>
          </a:p>
          <a:p>
            <a:pPr marL="241300" indent="-203200">
              <a:buSzPts val="1200"/>
              <a:buFont typeface="Work Sans"/>
              <a:buChar char="●"/>
            </a:pPr>
            <a:endParaRPr lang="en-US" sz="1400" u="sng"/>
          </a:p>
          <a:p>
            <a:pPr marL="241300" indent="-203200">
              <a:buSzPts val="1200"/>
              <a:buFont typeface="Work Sans"/>
              <a:buChar char="●"/>
            </a:pPr>
            <a:endParaRPr lang="en-US" sz="1400" u="sng"/>
          </a:p>
          <a:p>
            <a:pPr marL="241300" indent="-203200">
              <a:buSzPts val="1200"/>
              <a:buFont typeface="Work Sans"/>
              <a:buChar char="●"/>
            </a:pPr>
            <a:endParaRPr lang="en-US"/>
          </a:p>
        </p:txBody>
      </p:sp>
      <p:pic>
        <p:nvPicPr>
          <p:cNvPr id="6" name="Picture 5">
            <a:extLst>
              <a:ext uri="{FF2B5EF4-FFF2-40B4-BE49-F238E27FC236}">
                <a16:creationId xmlns:a16="http://schemas.microsoft.com/office/drawing/2014/main" id="{FE60AD1C-28E2-5B22-9B6D-FCAC0FC3E900}"/>
              </a:ext>
            </a:extLst>
          </p:cNvPr>
          <p:cNvPicPr>
            <a:picLocks noChangeAspect="1"/>
          </p:cNvPicPr>
          <p:nvPr/>
        </p:nvPicPr>
        <p:blipFill>
          <a:blip r:embed="rId3"/>
          <a:stretch>
            <a:fillRect/>
          </a:stretch>
        </p:blipFill>
        <p:spPr>
          <a:xfrm>
            <a:off x="1360121" y="2659426"/>
            <a:ext cx="1543985" cy="494379"/>
          </a:xfrm>
          <a:prstGeom prst="rect">
            <a:avLst/>
          </a:prstGeom>
        </p:spPr>
      </p:pic>
      <p:pic>
        <p:nvPicPr>
          <p:cNvPr id="5" name="圖片 4" descr="一張含有 文字, 圖表, 繪圖, 行 的圖片&#10;&#10;自動產生的描述">
            <a:extLst>
              <a:ext uri="{FF2B5EF4-FFF2-40B4-BE49-F238E27FC236}">
                <a16:creationId xmlns:a16="http://schemas.microsoft.com/office/drawing/2014/main" id="{76C880D7-4F94-12C6-0C97-7B1A909A9214}"/>
              </a:ext>
            </a:extLst>
          </p:cNvPr>
          <p:cNvPicPr>
            <a:picLocks noChangeAspect="1"/>
          </p:cNvPicPr>
          <p:nvPr/>
        </p:nvPicPr>
        <p:blipFill rotWithShape="1">
          <a:blip r:embed="rId4"/>
          <a:srcRect r="46406"/>
          <a:stretch/>
        </p:blipFill>
        <p:spPr>
          <a:xfrm>
            <a:off x="6561116" y="1138418"/>
            <a:ext cx="1966857" cy="1768198"/>
          </a:xfrm>
          <a:prstGeom prst="rect">
            <a:avLst/>
          </a:prstGeom>
        </p:spPr>
      </p:pic>
      <p:pic>
        <p:nvPicPr>
          <p:cNvPr id="7" name="圖片 6" descr="一張含有 文字, 圖表, 繪圖, 行 的圖片&#10;&#10;自動產生的描述">
            <a:extLst>
              <a:ext uri="{FF2B5EF4-FFF2-40B4-BE49-F238E27FC236}">
                <a16:creationId xmlns:a16="http://schemas.microsoft.com/office/drawing/2014/main" id="{698CF939-45BA-8475-0191-0A548FF64012}"/>
              </a:ext>
            </a:extLst>
          </p:cNvPr>
          <p:cNvPicPr>
            <a:picLocks noChangeAspect="1"/>
          </p:cNvPicPr>
          <p:nvPr/>
        </p:nvPicPr>
        <p:blipFill rotWithShape="1">
          <a:blip r:embed="rId4"/>
          <a:srcRect l="51380" t="-470" b="-510"/>
          <a:stretch/>
        </p:blipFill>
        <p:spPr>
          <a:xfrm>
            <a:off x="6561115" y="3054559"/>
            <a:ext cx="1914904" cy="1863955"/>
          </a:xfrm>
          <a:prstGeom prst="rect">
            <a:avLst/>
          </a:prstGeom>
        </p:spPr>
      </p:pic>
    </p:spTree>
    <p:extLst>
      <p:ext uri="{BB962C8B-B14F-4D97-AF65-F5344CB8AC3E}">
        <p14:creationId xmlns:p14="http://schemas.microsoft.com/office/powerpoint/2010/main" val="1802437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A670AED-7442-E4F6-614F-B4BFFE6703A0}"/>
              </a:ext>
            </a:extLst>
          </p:cNvPr>
          <p:cNvPicPr>
            <a:picLocks noChangeAspect="1"/>
          </p:cNvPicPr>
          <p:nvPr/>
        </p:nvPicPr>
        <p:blipFill>
          <a:blip r:embed="rId3"/>
          <a:stretch>
            <a:fillRect/>
          </a:stretch>
        </p:blipFill>
        <p:spPr>
          <a:xfrm>
            <a:off x="91440" y="1380081"/>
            <a:ext cx="8961120" cy="3764081"/>
          </a:xfrm>
          <a:prstGeom prst="rect">
            <a:avLst/>
          </a:prstGeom>
        </p:spPr>
      </p:pic>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a:t>Subsequent trend analysis – cloud functions</a:t>
            </a:r>
            <a:endParaRPr lang="zh-HK" altLang="en-US"/>
          </a:p>
        </p:txBody>
      </p:sp>
      <p:sp>
        <p:nvSpPr>
          <p:cNvPr id="6" name="Google Shape;2459;p49">
            <a:extLst>
              <a:ext uri="{FF2B5EF4-FFF2-40B4-BE49-F238E27FC236}">
                <a16:creationId xmlns:a16="http://schemas.microsoft.com/office/drawing/2014/main" id="{4A4F6F3C-E0A5-8791-102B-FA3432870108}"/>
              </a:ext>
            </a:extLst>
          </p:cNvPr>
          <p:cNvSpPr txBox="1">
            <a:spLocks/>
          </p:cNvSpPr>
          <p:nvPr/>
        </p:nvSpPr>
        <p:spPr>
          <a:xfrm>
            <a:off x="185919" y="1024681"/>
            <a:ext cx="8867208" cy="8284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241300" indent="-203200">
              <a:buSzPts val="1200"/>
              <a:buFont typeface="Work Sans"/>
              <a:buChar char="●"/>
            </a:pPr>
            <a:r>
              <a:rPr lang="en-US" sz="1400">
                <a:highlight>
                  <a:srgbClr val="FFFFFF"/>
                </a:highlight>
              </a:rPr>
              <a:t>Clustering involves intricate computational processes that are not feasible to execute on the client side of an application. This is particularly true for Flutter, as it lacks packages for data mining and visualization.</a:t>
            </a:r>
            <a:endParaRPr lang="en-US">
              <a:highlight>
                <a:srgbClr val="FFFFFF"/>
              </a:highlight>
            </a:endParaRPr>
          </a:p>
        </p:txBody>
      </p:sp>
    </p:spTree>
    <p:extLst>
      <p:ext uri="{BB962C8B-B14F-4D97-AF65-F5344CB8AC3E}">
        <p14:creationId xmlns:p14="http://schemas.microsoft.com/office/powerpoint/2010/main" val="3133316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sp>
        <p:nvSpPr>
          <p:cNvPr id="5" name="Rectangle 4">
            <a:extLst>
              <a:ext uri="{FF2B5EF4-FFF2-40B4-BE49-F238E27FC236}">
                <a16:creationId xmlns:a16="http://schemas.microsoft.com/office/drawing/2014/main" id="{2228AC6A-B656-CEEF-4D8B-BA13AD4980B0}"/>
              </a:ext>
            </a:extLst>
          </p:cNvPr>
          <p:cNvSpPr/>
          <p:nvPr/>
        </p:nvSpPr>
        <p:spPr>
          <a:xfrm>
            <a:off x="5380181" y="940954"/>
            <a:ext cx="3573318" cy="39658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a:t>Generative AI aided news provider</a:t>
            </a:r>
            <a:br>
              <a:rPr lang="en-US"/>
            </a:br>
            <a:endParaRPr/>
          </a:p>
        </p:txBody>
      </p:sp>
      <p:sp>
        <p:nvSpPr>
          <p:cNvPr id="2" name="Google Shape;2459;p49">
            <a:extLst>
              <a:ext uri="{FF2B5EF4-FFF2-40B4-BE49-F238E27FC236}">
                <a16:creationId xmlns:a16="http://schemas.microsoft.com/office/drawing/2014/main" id="{22CE7057-C680-400C-E322-B2D2AE8F4B5C}"/>
              </a:ext>
            </a:extLst>
          </p:cNvPr>
          <p:cNvSpPr txBox="1">
            <a:spLocks/>
          </p:cNvSpPr>
          <p:nvPr/>
        </p:nvSpPr>
        <p:spPr>
          <a:xfrm>
            <a:off x="475200" y="1273497"/>
            <a:ext cx="5001040" cy="3554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38100" indent="0">
              <a:buSzPts val="1200"/>
            </a:pPr>
            <a:r>
              <a:rPr lang="en-US"/>
              <a:t>Reporting related news of financial instrument:</a:t>
            </a:r>
          </a:p>
          <a:p>
            <a:pPr marL="323850" indent="-285750">
              <a:buSzPts val="1200"/>
              <a:buFont typeface="Wingdings" panose="05000000000000000000" pitchFamily="2" charset="2"/>
              <a:buChar char="l"/>
            </a:pPr>
            <a:r>
              <a:rPr lang="en-GB"/>
              <a:t>Using </a:t>
            </a:r>
            <a:r>
              <a:rPr lang="en-GB" err="1"/>
              <a:t>GNews</a:t>
            </a:r>
            <a:r>
              <a:rPr lang="en-GB"/>
              <a:t> package, summarize a kinds of news from the entire internet, but we fine-tune it for our financial usage by Gemini Pro 1.5</a:t>
            </a:r>
          </a:p>
          <a:p>
            <a:pPr marL="241300" indent="-203200">
              <a:buSzPts val="1200"/>
              <a:buFont typeface="Work Sans"/>
              <a:buChar char="●"/>
            </a:pPr>
            <a:endParaRPr lang="en-US"/>
          </a:p>
          <a:p>
            <a:pPr marL="241300" indent="-203200">
              <a:buSzPts val="1200"/>
              <a:buFont typeface="Work Sans"/>
              <a:buChar char="●"/>
            </a:pPr>
            <a:endParaRPr lang="en-US"/>
          </a:p>
          <a:p>
            <a:pPr marL="38100" indent="0">
              <a:buSzPts val="1200"/>
            </a:pPr>
            <a:r>
              <a:rPr lang="en-US"/>
              <a:t>In _</a:t>
            </a:r>
            <a:r>
              <a:rPr lang="en-US" err="1"/>
              <a:t>ChatViewState</a:t>
            </a:r>
            <a:r>
              <a:rPr lang="en-US"/>
              <a:t> class</a:t>
            </a:r>
          </a:p>
          <a:p>
            <a:pPr marL="241300" indent="-203200">
              <a:buSzPts val="1200"/>
              <a:buFont typeface="Work Sans"/>
              <a:buChar char="●"/>
            </a:pPr>
            <a:r>
              <a:rPr lang="en-US"/>
              <a:t>_</a:t>
            </a:r>
            <a:r>
              <a:rPr lang="en-US" err="1"/>
              <a:t>sendMessage</a:t>
            </a:r>
            <a:r>
              <a:rPr lang="en-US"/>
              <a:t> method -&gt; </a:t>
            </a:r>
            <a:r>
              <a:rPr lang="en-US" b="1"/>
              <a:t>sending message to the Cloud Function</a:t>
            </a:r>
          </a:p>
          <a:p>
            <a:pPr marL="241300" indent="-203200">
              <a:buSzPts val="1200"/>
              <a:buFont typeface="Work Sans"/>
              <a:buChar char="●"/>
            </a:pPr>
            <a:r>
              <a:rPr lang="en-US"/>
              <a:t>adding the message to the list of messages, updates the scroll position, and retrieves news analytics based on the message using the </a:t>
            </a:r>
            <a:r>
              <a:rPr lang="en-US" err="1"/>
              <a:t>CloudService</a:t>
            </a:r>
            <a:r>
              <a:rPr lang="en-US"/>
              <a:t> class</a:t>
            </a:r>
          </a:p>
          <a:p>
            <a:pPr marL="241300" indent="-203200">
              <a:buSzPts val="1200"/>
              <a:buFont typeface="Work Sans"/>
              <a:buChar char="●"/>
            </a:pPr>
            <a:r>
              <a:rPr lang="en-US" b="1"/>
              <a:t>Cloud Function make API calls [Generative API] </a:t>
            </a:r>
            <a:r>
              <a:rPr lang="en-US"/>
              <a:t>&amp; retrieve data</a:t>
            </a:r>
          </a:p>
          <a:p>
            <a:pPr marL="241300" indent="-203200">
              <a:buSzPts val="1200"/>
              <a:buFont typeface="Work Sans"/>
              <a:buChar char="●"/>
            </a:pPr>
            <a:r>
              <a:rPr lang="en-US" err="1"/>
              <a:t>aiResponseTime</a:t>
            </a:r>
            <a:r>
              <a:rPr lang="en-US"/>
              <a:t> -&gt; storing calculated response time of AI service</a:t>
            </a:r>
          </a:p>
          <a:p>
            <a:pPr marL="241300" indent="-203200">
              <a:buSzPts val="1200"/>
              <a:buFont typeface="Work Sans"/>
              <a:buChar char="●"/>
            </a:pPr>
            <a:endParaRPr lang="en-US" sz="1400" u="sng"/>
          </a:p>
          <a:p>
            <a:pPr marL="241300" indent="-203200">
              <a:buSzPts val="1200"/>
              <a:buFont typeface="Work Sans"/>
              <a:buChar char="●"/>
            </a:pPr>
            <a:endParaRPr lang="en-US" sz="1400" u="sng"/>
          </a:p>
          <a:p>
            <a:pPr marL="241300" indent="-203200">
              <a:buSzPts val="1200"/>
              <a:buFont typeface="Work Sans"/>
              <a:buChar char="●"/>
            </a:pPr>
            <a:endParaRPr lang="en-US" sz="1400" u="sng"/>
          </a:p>
          <a:p>
            <a:pPr marL="241300" indent="-203200">
              <a:buSzPts val="1200"/>
              <a:buFont typeface="Work Sans"/>
              <a:buChar char="●"/>
            </a:pPr>
            <a:endParaRPr lang="en-US"/>
          </a:p>
        </p:txBody>
      </p:sp>
      <p:pic>
        <p:nvPicPr>
          <p:cNvPr id="4" name="NewsAI">
            <a:hlinkClick r:id="" action="ppaction://media"/>
            <a:extLst>
              <a:ext uri="{FF2B5EF4-FFF2-40B4-BE49-F238E27FC236}">
                <a16:creationId xmlns:a16="http://schemas.microsoft.com/office/drawing/2014/main" id="{12091345-A2A5-262E-40B8-96C2F80B86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79581" y="1026499"/>
            <a:ext cx="1804789" cy="3802261"/>
          </a:xfrm>
          <a:prstGeom prst="rect">
            <a:avLst/>
          </a:prstGeom>
        </p:spPr>
      </p:pic>
      <p:pic>
        <p:nvPicPr>
          <p:cNvPr id="3" name="Picture 2" descr="A screenshot of a phone&#10;&#10;Description automatically generated">
            <a:extLst>
              <a:ext uri="{FF2B5EF4-FFF2-40B4-BE49-F238E27FC236}">
                <a16:creationId xmlns:a16="http://schemas.microsoft.com/office/drawing/2014/main" id="{AB4E81D1-2C3A-90F7-6215-F53761E75F8F}"/>
              </a:ext>
            </a:extLst>
          </p:cNvPr>
          <p:cNvPicPr>
            <a:picLocks noChangeAspect="1"/>
          </p:cNvPicPr>
          <p:nvPr/>
        </p:nvPicPr>
        <p:blipFill>
          <a:blip r:embed="rId6"/>
          <a:stretch>
            <a:fillRect/>
          </a:stretch>
        </p:blipFill>
        <p:spPr>
          <a:xfrm>
            <a:off x="7404533" y="1383722"/>
            <a:ext cx="1423844" cy="30861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2948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a:t>Generative AI aided news provider</a:t>
            </a:r>
            <a:br>
              <a:rPr lang="en-US"/>
            </a:br>
            <a:endParaRPr lang="en-US" b="0">
              <a:solidFill>
                <a:srgbClr val="000000"/>
              </a:solidFill>
            </a:endParaRPr>
          </a:p>
          <a:p>
            <a:endParaRPr lang="en-US" altLang="zh-HK"/>
          </a:p>
        </p:txBody>
      </p:sp>
      <p:pic>
        <p:nvPicPr>
          <p:cNvPr id="2" name="Picture 1" descr="A blue and white logo&#10;&#10;Description automatically generated">
            <a:extLst>
              <a:ext uri="{FF2B5EF4-FFF2-40B4-BE49-F238E27FC236}">
                <a16:creationId xmlns:a16="http://schemas.microsoft.com/office/drawing/2014/main" id="{DB319FFF-6FF9-98A5-ED84-0CC5BB40CE31}"/>
              </a:ext>
            </a:extLst>
          </p:cNvPr>
          <p:cNvPicPr>
            <a:picLocks noChangeAspect="1"/>
          </p:cNvPicPr>
          <p:nvPr/>
        </p:nvPicPr>
        <p:blipFill>
          <a:blip r:embed="rId3"/>
          <a:stretch>
            <a:fillRect/>
          </a:stretch>
        </p:blipFill>
        <p:spPr>
          <a:xfrm>
            <a:off x="2555748" y="1256115"/>
            <a:ext cx="864108" cy="276691"/>
          </a:xfrm>
          <a:prstGeom prst="rect">
            <a:avLst/>
          </a:prstGeom>
        </p:spPr>
      </p:pic>
      <p:pic>
        <p:nvPicPr>
          <p:cNvPr id="5" name="Picture 4">
            <a:extLst>
              <a:ext uri="{FF2B5EF4-FFF2-40B4-BE49-F238E27FC236}">
                <a16:creationId xmlns:a16="http://schemas.microsoft.com/office/drawing/2014/main" id="{0A693BC0-8EFC-37C8-4762-E4D64138DD0D}"/>
              </a:ext>
            </a:extLst>
          </p:cNvPr>
          <p:cNvPicPr>
            <a:picLocks noChangeAspect="1"/>
          </p:cNvPicPr>
          <p:nvPr/>
        </p:nvPicPr>
        <p:blipFill>
          <a:blip r:embed="rId4"/>
          <a:stretch>
            <a:fillRect/>
          </a:stretch>
        </p:blipFill>
        <p:spPr>
          <a:xfrm>
            <a:off x="2555748" y="993267"/>
            <a:ext cx="854964" cy="267462"/>
          </a:xfrm>
          <a:prstGeom prst="rect">
            <a:avLst/>
          </a:prstGeom>
        </p:spPr>
      </p:pic>
      <p:pic>
        <p:nvPicPr>
          <p:cNvPr id="6" name="Picture 5">
            <a:extLst>
              <a:ext uri="{FF2B5EF4-FFF2-40B4-BE49-F238E27FC236}">
                <a16:creationId xmlns:a16="http://schemas.microsoft.com/office/drawing/2014/main" id="{D0B48A7A-E977-1E9D-3EF0-B5D76AB1A603}"/>
              </a:ext>
            </a:extLst>
          </p:cNvPr>
          <p:cNvPicPr>
            <a:picLocks noChangeAspect="1"/>
          </p:cNvPicPr>
          <p:nvPr/>
        </p:nvPicPr>
        <p:blipFill>
          <a:blip r:embed="rId5"/>
          <a:stretch>
            <a:fillRect/>
          </a:stretch>
        </p:blipFill>
        <p:spPr>
          <a:xfrm>
            <a:off x="626364" y="1020231"/>
            <a:ext cx="1330452" cy="551863"/>
          </a:xfrm>
          <a:prstGeom prst="rect">
            <a:avLst/>
          </a:prstGeom>
        </p:spPr>
      </p:pic>
      <p:pic>
        <p:nvPicPr>
          <p:cNvPr id="7" name="Picture 6" descr="File:Google news logo.png - Wikipedia">
            <a:extLst>
              <a:ext uri="{FF2B5EF4-FFF2-40B4-BE49-F238E27FC236}">
                <a16:creationId xmlns:a16="http://schemas.microsoft.com/office/drawing/2014/main" id="{071EA754-807A-9E86-8077-FD32F9566EAD}"/>
              </a:ext>
            </a:extLst>
          </p:cNvPr>
          <p:cNvPicPr>
            <a:picLocks noChangeAspect="1"/>
          </p:cNvPicPr>
          <p:nvPr/>
        </p:nvPicPr>
        <p:blipFill>
          <a:blip r:embed="rId6"/>
          <a:stretch>
            <a:fillRect/>
          </a:stretch>
        </p:blipFill>
        <p:spPr>
          <a:xfrm>
            <a:off x="3942809" y="896059"/>
            <a:ext cx="1069847" cy="805860"/>
          </a:xfrm>
          <a:prstGeom prst="rect">
            <a:avLst/>
          </a:prstGeom>
        </p:spPr>
      </p:pic>
      <p:sp>
        <p:nvSpPr>
          <p:cNvPr id="8" name="TextBox 7">
            <a:extLst>
              <a:ext uri="{FF2B5EF4-FFF2-40B4-BE49-F238E27FC236}">
                <a16:creationId xmlns:a16="http://schemas.microsoft.com/office/drawing/2014/main" id="{94898A0D-409E-5BC6-B3F5-61BD943221D1}"/>
              </a:ext>
            </a:extLst>
          </p:cNvPr>
          <p:cNvSpPr txBox="1"/>
          <p:nvPr/>
        </p:nvSpPr>
        <p:spPr>
          <a:xfrm>
            <a:off x="2020824" y="1131570"/>
            <a:ext cx="4526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BDC1C6"/>
                </a:solidFill>
                <a:latin typeface="arial"/>
                <a:cs typeface="arial"/>
              </a:rPr>
              <a:t>❌</a:t>
            </a:r>
            <a:endParaRPr lang="en-US" sz="2000"/>
          </a:p>
        </p:txBody>
      </p:sp>
      <p:sp>
        <p:nvSpPr>
          <p:cNvPr id="9" name="TextBox 8">
            <a:extLst>
              <a:ext uri="{FF2B5EF4-FFF2-40B4-BE49-F238E27FC236}">
                <a16:creationId xmlns:a16="http://schemas.microsoft.com/office/drawing/2014/main" id="{39DC5E92-62B3-950F-F5F8-356904A5DCD4}"/>
              </a:ext>
            </a:extLst>
          </p:cNvPr>
          <p:cNvSpPr txBox="1"/>
          <p:nvPr/>
        </p:nvSpPr>
        <p:spPr>
          <a:xfrm>
            <a:off x="3589019" y="1094994"/>
            <a:ext cx="4526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BDC1C6"/>
                </a:solidFill>
                <a:latin typeface="arial"/>
                <a:cs typeface="arial"/>
              </a:rPr>
              <a:t>❌</a:t>
            </a:r>
            <a:endParaRPr lang="en-US" sz="2000"/>
          </a:p>
        </p:txBody>
      </p:sp>
      <p:pic>
        <p:nvPicPr>
          <p:cNvPr id="3" name="Picture 2">
            <a:extLst>
              <a:ext uri="{FF2B5EF4-FFF2-40B4-BE49-F238E27FC236}">
                <a16:creationId xmlns:a16="http://schemas.microsoft.com/office/drawing/2014/main" id="{8D21B258-6CD7-48BF-80B7-D805233F0C7E}"/>
              </a:ext>
            </a:extLst>
          </p:cNvPr>
          <p:cNvPicPr>
            <a:picLocks noChangeAspect="1"/>
          </p:cNvPicPr>
          <p:nvPr/>
        </p:nvPicPr>
        <p:blipFill>
          <a:blip r:embed="rId7"/>
          <a:stretch>
            <a:fillRect/>
          </a:stretch>
        </p:blipFill>
        <p:spPr>
          <a:xfrm>
            <a:off x="630936" y="3697671"/>
            <a:ext cx="5765292" cy="1062859"/>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4" name="Picture 3" descr="A screenshot of a computer code&#10;&#10;Description automatically generated">
            <a:extLst>
              <a:ext uri="{FF2B5EF4-FFF2-40B4-BE49-F238E27FC236}">
                <a16:creationId xmlns:a16="http://schemas.microsoft.com/office/drawing/2014/main" id="{57AA5F36-675E-B165-A036-0EEC6CD11B6D}"/>
              </a:ext>
            </a:extLst>
          </p:cNvPr>
          <p:cNvPicPr>
            <a:picLocks noChangeAspect="1"/>
          </p:cNvPicPr>
          <p:nvPr/>
        </p:nvPicPr>
        <p:blipFill>
          <a:blip r:embed="rId8"/>
          <a:stretch>
            <a:fillRect/>
          </a:stretch>
        </p:blipFill>
        <p:spPr>
          <a:xfrm>
            <a:off x="626364" y="1848131"/>
            <a:ext cx="5692140" cy="1515819"/>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F9DC3D8C-BABC-3397-0F17-F6CF2BF9919D}"/>
              </a:ext>
            </a:extLst>
          </p:cNvPr>
          <p:cNvSpPr txBox="1"/>
          <p:nvPr/>
        </p:nvSpPr>
        <p:spPr>
          <a:xfrm>
            <a:off x="626364" y="1602486"/>
            <a:ext cx="56692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FF0000"/>
                </a:solidFill>
              </a:rPr>
              <a:t>/</a:t>
            </a:r>
            <a:r>
              <a:rPr lang="en-US" sz="1000" err="1">
                <a:solidFill>
                  <a:srgbClr val="FF0000"/>
                </a:solidFill>
              </a:rPr>
              <a:t>gemini</a:t>
            </a:r>
            <a:r>
              <a:rPr lang="en-US" sz="1000">
                <a:solidFill>
                  <a:srgbClr val="FF0000"/>
                </a:solidFill>
              </a:rPr>
              <a:t>-pro-news-custom</a:t>
            </a:r>
            <a:endParaRPr lang="en-US" sz="1000"/>
          </a:p>
        </p:txBody>
      </p:sp>
      <p:sp>
        <p:nvSpPr>
          <p:cNvPr id="11" name="TextBox 10">
            <a:extLst>
              <a:ext uri="{FF2B5EF4-FFF2-40B4-BE49-F238E27FC236}">
                <a16:creationId xmlns:a16="http://schemas.microsoft.com/office/drawing/2014/main" id="{427B6995-0652-C550-0753-D17A1AA60F10}"/>
              </a:ext>
            </a:extLst>
          </p:cNvPr>
          <p:cNvSpPr txBox="1"/>
          <p:nvPr/>
        </p:nvSpPr>
        <p:spPr>
          <a:xfrm>
            <a:off x="635508" y="3449573"/>
            <a:ext cx="566928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FF0000"/>
                </a:solidFill>
              </a:rPr>
              <a:t>/</a:t>
            </a:r>
            <a:r>
              <a:rPr lang="en-US" sz="1000" err="1">
                <a:solidFill>
                  <a:srgbClr val="FF0000"/>
                </a:solidFill>
              </a:rPr>
              <a:t>gemini</a:t>
            </a:r>
            <a:r>
              <a:rPr lang="en-US" sz="1000">
                <a:solidFill>
                  <a:srgbClr val="FF0000"/>
                </a:solidFill>
              </a:rPr>
              <a:t>-pro-news</a:t>
            </a:r>
            <a:endParaRPr lang="en-US" sz="1000"/>
          </a:p>
        </p:txBody>
      </p:sp>
      <p:pic>
        <p:nvPicPr>
          <p:cNvPr id="12" name="Picture 11" descr="GNews">
            <a:extLst>
              <a:ext uri="{FF2B5EF4-FFF2-40B4-BE49-F238E27FC236}">
                <a16:creationId xmlns:a16="http://schemas.microsoft.com/office/drawing/2014/main" id="{495B52BE-7DC1-B23A-4BDB-F290B25A0192}"/>
              </a:ext>
            </a:extLst>
          </p:cNvPr>
          <p:cNvPicPr>
            <a:picLocks noChangeAspect="1"/>
          </p:cNvPicPr>
          <p:nvPr/>
        </p:nvPicPr>
        <p:blipFill rotWithShape="1">
          <a:blip r:embed="rId9"/>
          <a:srcRect l="26482" t="24038" r="24802" b="28989"/>
          <a:stretch/>
        </p:blipFill>
        <p:spPr>
          <a:xfrm>
            <a:off x="5609845" y="1020834"/>
            <a:ext cx="1574999" cy="549760"/>
          </a:xfrm>
          <a:prstGeom prst="rect">
            <a:avLst/>
          </a:prstGeom>
        </p:spPr>
      </p:pic>
      <p:sp>
        <p:nvSpPr>
          <p:cNvPr id="13" name="TextBox 12">
            <a:extLst>
              <a:ext uri="{FF2B5EF4-FFF2-40B4-BE49-F238E27FC236}">
                <a16:creationId xmlns:a16="http://schemas.microsoft.com/office/drawing/2014/main" id="{2564F3B9-4C69-565D-6591-E42A50F525ED}"/>
              </a:ext>
            </a:extLst>
          </p:cNvPr>
          <p:cNvSpPr txBox="1"/>
          <p:nvPr/>
        </p:nvSpPr>
        <p:spPr>
          <a:xfrm>
            <a:off x="5010910" y="1094994"/>
            <a:ext cx="4526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BDC1C6"/>
                </a:solidFill>
                <a:latin typeface="arial"/>
                <a:cs typeface="arial"/>
              </a:rPr>
              <a:t>❌</a:t>
            </a:r>
            <a:endParaRPr lang="en-US" sz="2000"/>
          </a:p>
        </p:txBody>
      </p:sp>
      <p:pic>
        <p:nvPicPr>
          <p:cNvPr id="14" name="Picture 13" descr="A white background with black text and numbers&#10;&#10;Description automatically generated">
            <a:extLst>
              <a:ext uri="{FF2B5EF4-FFF2-40B4-BE49-F238E27FC236}">
                <a16:creationId xmlns:a16="http://schemas.microsoft.com/office/drawing/2014/main" id="{C0704DC4-D233-D14D-4F9C-68A8651BED40}"/>
              </a:ext>
            </a:extLst>
          </p:cNvPr>
          <p:cNvPicPr>
            <a:picLocks noChangeAspect="1"/>
          </p:cNvPicPr>
          <p:nvPr/>
        </p:nvPicPr>
        <p:blipFill>
          <a:blip r:embed="rId10"/>
          <a:stretch>
            <a:fillRect/>
          </a:stretch>
        </p:blipFill>
        <p:spPr>
          <a:xfrm>
            <a:off x="6396228" y="1847492"/>
            <a:ext cx="2628900" cy="959312"/>
          </a:xfrm>
          <a:prstGeom prst="rect">
            <a:avLst/>
          </a:prstGeom>
        </p:spPr>
      </p:pic>
      <p:sp>
        <p:nvSpPr>
          <p:cNvPr id="15" name="TextBox 14">
            <a:extLst>
              <a:ext uri="{FF2B5EF4-FFF2-40B4-BE49-F238E27FC236}">
                <a16:creationId xmlns:a16="http://schemas.microsoft.com/office/drawing/2014/main" id="{889DD069-0BBE-565B-DF9F-F878902A607B}"/>
              </a:ext>
            </a:extLst>
          </p:cNvPr>
          <p:cNvSpPr txBox="1"/>
          <p:nvPr/>
        </p:nvSpPr>
        <p:spPr>
          <a:xfrm>
            <a:off x="6396228" y="2809494"/>
            <a:ext cx="27432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1000" b="1">
                <a:solidFill>
                  <a:srgbClr val="FF0000"/>
                </a:solidFill>
                <a:latin typeface="-apple-system"/>
              </a:rPr>
              <a:t> temperature (0.1)</a:t>
            </a:r>
            <a:r>
              <a:rPr lang="en-US" sz="1000">
                <a:solidFill>
                  <a:srgbClr val="FF0000"/>
                </a:solidFill>
                <a:latin typeface="-apple-system"/>
              </a:rPr>
              <a:t>: Controls randomness in output. Lower = more deterministic.</a:t>
            </a:r>
          </a:p>
          <a:p>
            <a:pPr>
              <a:buFont typeface=""/>
              <a:buChar char="•"/>
            </a:pPr>
            <a:r>
              <a:rPr lang="en-US" sz="1000" b="1">
                <a:solidFill>
                  <a:srgbClr val="FF0000"/>
                </a:solidFill>
                <a:latin typeface="-apple-system"/>
              </a:rPr>
              <a:t> </a:t>
            </a:r>
            <a:r>
              <a:rPr lang="en-US" sz="1000" b="1" err="1">
                <a:solidFill>
                  <a:srgbClr val="FF0000"/>
                </a:solidFill>
                <a:latin typeface="-apple-system"/>
              </a:rPr>
              <a:t>top_p</a:t>
            </a:r>
            <a:r>
              <a:rPr lang="en-US" sz="1000" b="1">
                <a:solidFill>
                  <a:srgbClr val="FF0000"/>
                </a:solidFill>
                <a:latin typeface="-apple-system"/>
              </a:rPr>
              <a:t> (1.0)</a:t>
            </a:r>
            <a:r>
              <a:rPr lang="en-US" sz="1000">
                <a:solidFill>
                  <a:srgbClr val="FF0000"/>
                </a:solidFill>
                <a:latin typeface="-apple-system"/>
              </a:rPr>
              <a:t>: Sets threshold for cumulative probability for word selection.</a:t>
            </a:r>
          </a:p>
          <a:p>
            <a:pPr>
              <a:buFont typeface=""/>
              <a:buChar char="•"/>
            </a:pPr>
            <a:r>
              <a:rPr lang="en-US" sz="1000" b="1">
                <a:solidFill>
                  <a:srgbClr val="FF0000"/>
                </a:solidFill>
                <a:latin typeface="-apple-system"/>
              </a:rPr>
              <a:t> </a:t>
            </a:r>
            <a:r>
              <a:rPr lang="en-US" sz="1000" b="1" err="1">
                <a:solidFill>
                  <a:srgbClr val="FF0000"/>
                </a:solidFill>
                <a:latin typeface="-apple-system"/>
              </a:rPr>
              <a:t>top_k</a:t>
            </a:r>
            <a:r>
              <a:rPr lang="en-US" sz="1000" b="1">
                <a:solidFill>
                  <a:srgbClr val="FF0000"/>
                </a:solidFill>
                <a:latin typeface="-apple-system"/>
              </a:rPr>
              <a:t> (32)</a:t>
            </a:r>
            <a:r>
              <a:rPr lang="en-US" sz="1000">
                <a:solidFill>
                  <a:srgbClr val="FF0000"/>
                </a:solidFill>
                <a:latin typeface="-apple-system"/>
              </a:rPr>
              <a:t>: Limits next word selection to top K probable words.</a:t>
            </a:r>
          </a:p>
          <a:p>
            <a:pPr>
              <a:buFont typeface=""/>
              <a:buChar char="•"/>
            </a:pPr>
            <a:r>
              <a:rPr lang="en-US" sz="1000" b="1">
                <a:solidFill>
                  <a:srgbClr val="FF0000"/>
                </a:solidFill>
                <a:latin typeface="-apple-system"/>
              </a:rPr>
              <a:t> </a:t>
            </a:r>
            <a:r>
              <a:rPr lang="en-US" sz="1000" b="1" err="1">
                <a:solidFill>
                  <a:srgbClr val="FF0000"/>
                </a:solidFill>
                <a:latin typeface="-apple-system"/>
              </a:rPr>
              <a:t>candidate_count</a:t>
            </a:r>
            <a:r>
              <a:rPr lang="en-US" sz="1000" b="1">
                <a:solidFill>
                  <a:srgbClr val="FF0000"/>
                </a:solidFill>
                <a:latin typeface="-apple-system"/>
              </a:rPr>
              <a:t> (1)</a:t>
            </a:r>
            <a:r>
              <a:rPr lang="en-US" sz="1000">
                <a:solidFill>
                  <a:srgbClr val="FF0000"/>
                </a:solidFill>
                <a:latin typeface="-apple-system"/>
              </a:rPr>
              <a:t>: Number of sequences generated before final output.</a:t>
            </a:r>
          </a:p>
          <a:p>
            <a:pPr>
              <a:buFont typeface=""/>
              <a:buChar char="•"/>
            </a:pPr>
            <a:r>
              <a:rPr lang="en-US" sz="1000" b="1">
                <a:solidFill>
                  <a:srgbClr val="FF0000"/>
                </a:solidFill>
                <a:latin typeface="-apple-system"/>
              </a:rPr>
              <a:t> </a:t>
            </a:r>
            <a:r>
              <a:rPr lang="en-US" sz="1000" b="1" err="1">
                <a:solidFill>
                  <a:srgbClr val="FF0000"/>
                </a:solidFill>
                <a:latin typeface="-apple-system"/>
              </a:rPr>
              <a:t>max_output_tokens</a:t>
            </a:r>
            <a:r>
              <a:rPr lang="en-US" sz="1000" b="1">
                <a:solidFill>
                  <a:srgbClr val="FF0000"/>
                </a:solidFill>
                <a:latin typeface="-apple-system"/>
              </a:rPr>
              <a:t> (32)</a:t>
            </a:r>
            <a:r>
              <a:rPr lang="en-US" sz="1000">
                <a:solidFill>
                  <a:srgbClr val="FF0000"/>
                </a:solidFill>
                <a:latin typeface="-apple-system"/>
              </a:rPr>
              <a:t>: Maximum length of generated sequence.</a:t>
            </a:r>
          </a:p>
        </p:txBody>
      </p:sp>
    </p:spTree>
    <p:extLst>
      <p:ext uri="{BB962C8B-B14F-4D97-AF65-F5344CB8AC3E}">
        <p14:creationId xmlns:p14="http://schemas.microsoft.com/office/powerpoint/2010/main" val="25050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CE96C-61DF-0938-2EFE-FACE8EFA3A5A}"/>
              </a:ext>
            </a:extLst>
          </p:cNvPr>
          <p:cNvSpPr>
            <a:spLocks noGrp="1"/>
          </p:cNvSpPr>
          <p:nvPr>
            <p:ph type="title"/>
          </p:nvPr>
        </p:nvSpPr>
        <p:spPr/>
        <p:txBody>
          <a:bodyPr/>
          <a:lstStyle/>
          <a:p>
            <a:r>
              <a:rPr lang="en-US"/>
              <a:t>Customized search</a:t>
            </a:r>
          </a:p>
        </p:txBody>
      </p:sp>
      <p:sp>
        <p:nvSpPr>
          <p:cNvPr id="7" name="Text Placeholder 2">
            <a:extLst>
              <a:ext uri="{FF2B5EF4-FFF2-40B4-BE49-F238E27FC236}">
                <a16:creationId xmlns:a16="http://schemas.microsoft.com/office/drawing/2014/main" id="{D595ACA4-43C8-F03A-9741-0082008714C2}"/>
              </a:ext>
            </a:extLst>
          </p:cNvPr>
          <p:cNvSpPr txBox="1">
            <a:spLocks/>
          </p:cNvSpPr>
          <p:nvPr/>
        </p:nvSpPr>
        <p:spPr>
          <a:xfrm>
            <a:off x="250119" y="1283516"/>
            <a:ext cx="5623255" cy="30348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152400" indent="0"/>
            <a:r>
              <a:rPr lang="en-US" altLang="zh-HK"/>
              <a:t>Allowing users </a:t>
            </a:r>
            <a:r>
              <a:rPr lang="en-GB" altLang="zh-HK"/>
              <a:t>to </a:t>
            </a:r>
            <a:r>
              <a:rPr lang="en-US" altLang="zh-HK"/>
              <a:t>input the preferred date</a:t>
            </a:r>
            <a:r>
              <a:rPr lang="en-GB" altLang="zh-HK"/>
              <a:t> range</a:t>
            </a:r>
            <a:r>
              <a:rPr lang="en-US" altLang="zh-HK"/>
              <a:t>, </a:t>
            </a:r>
            <a:r>
              <a:rPr lang="en-GB" altLang="zh-HK"/>
              <a:t>tolerance </a:t>
            </a:r>
            <a:r>
              <a:rPr lang="en-US" altLang="zh-HK"/>
              <a:t>and stock </a:t>
            </a:r>
          </a:p>
          <a:p>
            <a:pPr marL="152400" indent="0"/>
            <a:r>
              <a:rPr lang="en-US" altLang="zh-HK"/>
              <a:t>Generating graphs &amp; data for users </a:t>
            </a:r>
          </a:p>
          <a:p>
            <a:pPr marL="38100" indent="0">
              <a:buSzPts val="1200"/>
            </a:pPr>
            <a:endParaRPr lang="en-US" altLang="zh-HK" u="sng"/>
          </a:p>
          <a:p>
            <a:pPr marL="698500" lvl="1" indent="-203200">
              <a:buSzPts val="1200"/>
              <a:buFont typeface="Work Sans"/>
              <a:buChar char="●"/>
            </a:pPr>
            <a:r>
              <a:rPr lang="en-US"/>
              <a:t>_</a:t>
            </a:r>
            <a:r>
              <a:rPr lang="en-US" err="1"/>
              <a:t>displayStringForOption</a:t>
            </a:r>
            <a:r>
              <a:rPr lang="en-US"/>
              <a:t> for formatting the display string for </a:t>
            </a:r>
            <a:r>
              <a:rPr lang="en-US" b="1"/>
              <a:t>autocomplete options (Entering stocks name &amp; symbol)</a:t>
            </a:r>
            <a:endParaRPr lang="en-US" altLang="zh-CN"/>
          </a:p>
          <a:p>
            <a:pPr marL="698500" lvl="1" indent="-203200">
              <a:buSzPts val="1200"/>
              <a:buFont typeface="Work Sans"/>
              <a:buChar char="●"/>
            </a:pPr>
            <a:r>
              <a:rPr lang="en-US" altLang="zh-CN"/>
              <a:t>_</a:t>
            </a:r>
            <a:r>
              <a:rPr lang="en-US" altLang="zh-CN" err="1"/>
              <a:t>resetForm</a:t>
            </a:r>
            <a:r>
              <a:rPr lang="en-US" altLang="zh-CN"/>
              <a:t> for </a:t>
            </a:r>
            <a:r>
              <a:rPr lang="en-US" altLang="zh-CN" b="1"/>
              <a:t>resetting the search form</a:t>
            </a:r>
            <a:endParaRPr lang="en-US"/>
          </a:p>
          <a:p>
            <a:pPr marL="698500" lvl="1" indent="-203200">
              <a:buSzPts val="1200"/>
              <a:buFont typeface="Work Sans"/>
              <a:buChar char="●"/>
            </a:pPr>
            <a:r>
              <a:rPr lang="en-US" altLang="zh-CN"/>
              <a:t>_</a:t>
            </a:r>
            <a:r>
              <a:rPr lang="en-US" altLang="zh-CN" err="1"/>
              <a:t>submitForm</a:t>
            </a:r>
            <a:r>
              <a:rPr lang="en-US" altLang="zh-CN"/>
              <a:t> for </a:t>
            </a:r>
            <a:r>
              <a:rPr lang="en-US" altLang="zh-CN" b="1"/>
              <a:t>submitting the search form and performing validations</a:t>
            </a:r>
          </a:p>
          <a:p>
            <a:pPr marL="698500" lvl="1" indent="-203200">
              <a:buSzPts val="1200"/>
              <a:buFont typeface="Work Sans"/>
              <a:buChar char="●"/>
            </a:pPr>
            <a:r>
              <a:rPr lang="en-US" altLang="zh-CN"/>
              <a:t>using the Get package and shared preferences (</a:t>
            </a:r>
            <a:r>
              <a:rPr lang="en-US" altLang="zh-CN" err="1"/>
              <a:t>PrefsService</a:t>
            </a:r>
            <a:r>
              <a:rPr lang="en-US" altLang="zh-CN"/>
              <a:t>) for </a:t>
            </a:r>
            <a:r>
              <a:rPr lang="en-US" altLang="zh-CN" b="1"/>
              <a:t>storing and retrieving user preferences </a:t>
            </a:r>
            <a:r>
              <a:rPr lang="en-US" b="1"/>
              <a:t>temporarily or permanently</a:t>
            </a:r>
          </a:p>
          <a:p>
            <a:pPr marL="698500" lvl="1" indent="-203200">
              <a:buSzPts val="1200"/>
              <a:buFont typeface="Work Sans"/>
              <a:buChar char="●"/>
            </a:pPr>
            <a:r>
              <a:rPr lang="en-US" altLang="zh-CN"/>
              <a:t>u</a:t>
            </a:r>
            <a:r>
              <a:rPr lang="en-US" altLang="zh-HK"/>
              <a:t>pdating the UI</a:t>
            </a:r>
          </a:p>
          <a:p>
            <a:pPr lvl="1">
              <a:buFont typeface="Courier New"/>
              <a:buChar char="o"/>
            </a:pPr>
            <a:endParaRPr lang="en-US"/>
          </a:p>
          <a:p>
            <a:pPr marL="781050" lvl="1" indent="-171450">
              <a:buFont typeface="Courier New"/>
              <a:buChar char="o"/>
            </a:pPr>
            <a:endParaRPr lang="en-US"/>
          </a:p>
          <a:p>
            <a:pPr marL="781050" lvl="1" indent="-171450">
              <a:buFont typeface="Courier New"/>
              <a:buChar char="o"/>
            </a:pPr>
            <a:endParaRPr lang="en-US"/>
          </a:p>
          <a:p>
            <a:pPr marL="781050" lvl="1" indent="-171450">
              <a:buFont typeface="Courier New"/>
              <a:buChar char="o"/>
            </a:pPr>
            <a:endParaRPr lang="en-US"/>
          </a:p>
        </p:txBody>
      </p:sp>
      <p:pic>
        <p:nvPicPr>
          <p:cNvPr id="5" name="Picture 4" descr="Screen Recording 2024-04-30 at 1.16.33 AM.mov [video-to-gif output image]">
            <a:extLst>
              <a:ext uri="{FF2B5EF4-FFF2-40B4-BE49-F238E27FC236}">
                <a16:creationId xmlns:a16="http://schemas.microsoft.com/office/drawing/2014/main" id="{08AFCD59-0EBD-495B-F216-0D6DA388CF43}"/>
              </a:ext>
            </a:extLst>
          </p:cNvPr>
          <p:cNvPicPr>
            <a:picLocks noChangeAspect="1"/>
          </p:cNvPicPr>
          <p:nvPr/>
        </p:nvPicPr>
        <p:blipFill>
          <a:blip r:embed="rId2"/>
          <a:stretch>
            <a:fillRect/>
          </a:stretch>
        </p:blipFill>
        <p:spPr>
          <a:xfrm>
            <a:off x="5875020" y="606472"/>
            <a:ext cx="2743200" cy="3930555"/>
          </a:xfrm>
          <a:prstGeom prst="rect">
            <a:avLst/>
          </a:prstGeom>
        </p:spPr>
      </p:pic>
    </p:spTree>
    <p:extLst>
      <p:ext uri="{BB962C8B-B14F-4D97-AF65-F5344CB8AC3E}">
        <p14:creationId xmlns:p14="http://schemas.microsoft.com/office/powerpoint/2010/main" val="124004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CE96C-61DF-0938-2EFE-FACE8EFA3A5A}"/>
              </a:ext>
            </a:extLst>
          </p:cNvPr>
          <p:cNvSpPr>
            <a:spLocks noGrp="1"/>
          </p:cNvSpPr>
          <p:nvPr>
            <p:ph type="title"/>
          </p:nvPr>
        </p:nvSpPr>
        <p:spPr/>
        <p:txBody>
          <a:bodyPr/>
          <a:lstStyle/>
          <a:p>
            <a:r>
              <a:rPr lang="en-US"/>
              <a:t>Customized search</a:t>
            </a:r>
          </a:p>
        </p:txBody>
      </p:sp>
      <p:sp>
        <p:nvSpPr>
          <p:cNvPr id="7" name="Text Placeholder 2">
            <a:extLst>
              <a:ext uri="{FF2B5EF4-FFF2-40B4-BE49-F238E27FC236}">
                <a16:creationId xmlns:a16="http://schemas.microsoft.com/office/drawing/2014/main" id="{D595ACA4-43C8-F03A-9741-0082008714C2}"/>
              </a:ext>
            </a:extLst>
          </p:cNvPr>
          <p:cNvSpPr txBox="1">
            <a:spLocks/>
          </p:cNvSpPr>
          <p:nvPr/>
        </p:nvSpPr>
        <p:spPr>
          <a:xfrm>
            <a:off x="624526" y="1221210"/>
            <a:ext cx="6974400" cy="30348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152400" indent="0"/>
            <a:r>
              <a:rPr lang="en-US" altLang="zh-HK"/>
              <a:t>Search Function:</a:t>
            </a:r>
            <a:endParaRPr lang="zh-TW" altLang="en-US"/>
          </a:p>
          <a:p>
            <a:pPr marL="152400" indent="0"/>
            <a:r>
              <a:rPr lang="en-US" altLang="zh-HK"/>
              <a:t>  </a:t>
            </a:r>
            <a:r>
              <a:rPr lang="en-US"/>
              <a:t>Input tolerance, date range, stock -&gt; submit -&gt; updating the UI</a:t>
            </a:r>
            <a:endParaRPr lang="en-US" altLang="zh-HK"/>
          </a:p>
          <a:p>
            <a:pPr marL="152400" indent="0"/>
            <a:endParaRPr lang="en-US" altLang="zh-HK"/>
          </a:p>
          <a:p>
            <a:pPr marL="323850" indent="-171450">
              <a:buFont typeface="Arial"/>
              <a:buChar char="•"/>
            </a:pPr>
            <a:r>
              <a:rPr lang="en-US" altLang="zh-HK"/>
              <a:t>Define variables:</a:t>
            </a:r>
            <a:endParaRPr lang="en-US"/>
          </a:p>
          <a:p>
            <a:pPr marL="768350" lvl="1" indent="-171450">
              <a:buFont typeface="Courier New"/>
              <a:buChar char="o"/>
            </a:pPr>
            <a:r>
              <a:rPr lang="en-US">
                <a:latin typeface="Arial"/>
                <a:cs typeface="Arial"/>
              </a:rPr>
              <a:t>_</a:t>
            </a:r>
            <a:r>
              <a:rPr lang="en-US" err="1">
                <a:latin typeface="Arial"/>
                <a:cs typeface="Arial"/>
              </a:rPr>
              <a:t>currentTolerance</a:t>
            </a:r>
            <a:r>
              <a:rPr lang="en-US">
                <a:latin typeface="Arial"/>
                <a:cs typeface="Arial"/>
              </a:rPr>
              <a:t>: Numeric variable to store the current tolerance</a:t>
            </a:r>
          </a:p>
          <a:p>
            <a:pPr marL="768350" lvl="1" indent="-171450">
              <a:buFont typeface="Courier New"/>
              <a:buChar char="o"/>
            </a:pPr>
            <a:r>
              <a:rPr lang="en-US" altLang="zh-HK">
                <a:latin typeface="Arial"/>
                <a:cs typeface="Arial"/>
              </a:rPr>
              <a:t>_</a:t>
            </a:r>
            <a:r>
              <a:rPr lang="en-US" altLang="zh-HK" err="1">
                <a:latin typeface="Arial"/>
                <a:cs typeface="Arial"/>
              </a:rPr>
              <a:t>currentRange</a:t>
            </a:r>
            <a:r>
              <a:rPr lang="en-US" altLang="zh-HK">
                <a:latin typeface="Arial"/>
                <a:cs typeface="Arial"/>
              </a:rPr>
              <a:t>:</a:t>
            </a:r>
            <a:r>
              <a:rPr lang="zh-HK" altLang="en-US">
                <a:latin typeface="Arial"/>
                <a:cs typeface="Arial"/>
              </a:rPr>
              <a:t> </a:t>
            </a:r>
            <a:r>
              <a:rPr lang="en-US" altLang="zh-HK">
                <a:latin typeface="Arial"/>
                <a:cs typeface="Arial"/>
              </a:rPr>
              <a:t>Numeric</a:t>
            </a:r>
            <a:r>
              <a:rPr lang="zh-HK" altLang="en-US">
                <a:latin typeface="Arial"/>
                <a:cs typeface="Arial"/>
              </a:rPr>
              <a:t> </a:t>
            </a:r>
            <a:r>
              <a:rPr lang="en-US" altLang="zh-HK">
                <a:latin typeface="Arial"/>
                <a:cs typeface="Arial"/>
              </a:rPr>
              <a:t>variable</a:t>
            </a:r>
            <a:r>
              <a:rPr lang="zh-HK" altLang="en-US">
                <a:latin typeface="Arial"/>
                <a:cs typeface="Arial"/>
              </a:rPr>
              <a:t> </a:t>
            </a:r>
            <a:r>
              <a:rPr lang="en-US" altLang="zh-HK">
                <a:latin typeface="Arial"/>
                <a:cs typeface="Arial"/>
              </a:rPr>
              <a:t>to</a:t>
            </a:r>
            <a:r>
              <a:rPr lang="zh-HK" altLang="en-US">
                <a:latin typeface="Arial"/>
                <a:cs typeface="Arial"/>
              </a:rPr>
              <a:t> </a:t>
            </a:r>
            <a:r>
              <a:rPr lang="en-US" altLang="zh-HK">
                <a:latin typeface="Arial"/>
                <a:cs typeface="Arial"/>
              </a:rPr>
              <a:t>store</a:t>
            </a:r>
            <a:r>
              <a:rPr lang="zh-HK" altLang="en-US">
                <a:latin typeface="Arial"/>
                <a:cs typeface="Arial"/>
              </a:rPr>
              <a:t> </a:t>
            </a:r>
            <a:r>
              <a:rPr lang="en-US" altLang="zh-HK">
                <a:latin typeface="Arial"/>
                <a:cs typeface="Arial"/>
              </a:rPr>
              <a:t>the</a:t>
            </a:r>
            <a:r>
              <a:rPr lang="zh-HK" altLang="en-US">
                <a:latin typeface="Arial"/>
                <a:cs typeface="Arial"/>
              </a:rPr>
              <a:t> </a:t>
            </a:r>
            <a:r>
              <a:rPr lang="en-US" altLang="zh-HK">
                <a:latin typeface="Arial"/>
                <a:cs typeface="Arial"/>
              </a:rPr>
              <a:t>current</a:t>
            </a:r>
            <a:r>
              <a:rPr lang="zh-HK" altLang="en-US">
                <a:latin typeface="Arial"/>
                <a:cs typeface="Arial"/>
              </a:rPr>
              <a:t> </a:t>
            </a:r>
            <a:r>
              <a:rPr lang="en-US" altLang="zh-HK">
                <a:latin typeface="Arial"/>
                <a:cs typeface="Arial"/>
              </a:rPr>
              <a:t>date</a:t>
            </a:r>
            <a:r>
              <a:rPr lang="zh-HK" altLang="en-US">
                <a:latin typeface="Arial"/>
                <a:cs typeface="Arial"/>
              </a:rPr>
              <a:t> </a:t>
            </a:r>
            <a:r>
              <a:rPr lang="en-US" altLang="zh-HK">
                <a:latin typeface="Arial"/>
                <a:cs typeface="Arial"/>
              </a:rPr>
              <a:t>range</a:t>
            </a:r>
            <a:endParaRPr lang="en-US">
              <a:latin typeface="Arial"/>
              <a:cs typeface="Arial"/>
            </a:endParaRPr>
          </a:p>
          <a:p>
            <a:pPr marL="768350" lvl="1" indent="-171450">
              <a:buFont typeface="Courier New"/>
              <a:buChar char="o"/>
            </a:pPr>
            <a:r>
              <a:rPr lang="en-US">
                <a:latin typeface="Arial"/>
                <a:cs typeface="Arial"/>
              </a:rPr>
              <a:t>_</a:t>
            </a:r>
            <a:r>
              <a:rPr lang="en-US" err="1">
                <a:latin typeface="Arial"/>
                <a:cs typeface="Arial"/>
              </a:rPr>
              <a:t>textEditingController</a:t>
            </a:r>
            <a:r>
              <a:rPr lang="en-US">
                <a:latin typeface="Arial"/>
                <a:cs typeface="Arial"/>
              </a:rPr>
              <a:t>: Text input controller for the search field</a:t>
            </a:r>
          </a:p>
          <a:p>
            <a:pPr marL="768350" lvl="1" indent="-171450">
              <a:buFont typeface="Courier New"/>
              <a:buChar char="o"/>
            </a:pPr>
            <a:r>
              <a:rPr lang="en-US">
                <a:latin typeface="Arial"/>
                <a:cs typeface="Arial"/>
              </a:rPr>
              <a:t>_autocomplete: Boolean variable to indicate if autocompletion is enabled</a:t>
            </a:r>
          </a:p>
          <a:p>
            <a:pPr marL="768350" lvl="1" indent="-171450">
              <a:buFont typeface="Courier New"/>
              <a:buChar char="o"/>
            </a:pPr>
            <a:r>
              <a:rPr lang="en-US" err="1">
                <a:latin typeface="Arial"/>
                <a:cs typeface="Arial"/>
              </a:rPr>
              <a:t>listSymbolAndName</a:t>
            </a:r>
            <a:r>
              <a:rPr lang="en-US">
                <a:latin typeface="Arial"/>
                <a:cs typeface="Arial"/>
              </a:rPr>
              <a:t>: List variable to store symbol and name data</a:t>
            </a:r>
            <a:endParaRPr lang="en-US">
              <a:cs typeface="Arial"/>
            </a:endParaRPr>
          </a:p>
          <a:p>
            <a:pPr marL="285750" indent="-171450">
              <a:buFont typeface="Arial"/>
              <a:buChar char="•"/>
            </a:pPr>
            <a:r>
              <a:rPr lang="en-US" altLang="zh-HK">
                <a:cs typeface="Arial"/>
              </a:rPr>
              <a:t>Define</a:t>
            </a:r>
            <a:r>
              <a:rPr lang="en-US" altLang="zh-HK"/>
              <a:t> methods:</a:t>
            </a:r>
            <a:endParaRPr lang="en-US"/>
          </a:p>
          <a:p>
            <a:pPr marL="768350" lvl="1" indent="-171450">
              <a:buFont typeface="Courier New"/>
              <a:buChar char="o"/>
            </a:pPr>
            <a:r>
              <a:rPr lang="en-US"/>
              <a:t>_</a:t>
            </a:r>
            <a:r>
              <a:rPr lang="en-US" err="1"/>
              <a:t>displayStringForOption</a:t>
            </a:r>
            <a:r>
              <a:rPr lang="en-US"/>
              <a:t>: Generate a display string for a given option</a:t>
            </a:r>
            <a:endParaRPr lang="en-US" altLang="zh-HK"/>
          </a:p>
          <a:p>
            <a:pPr marL="768350" lvl="1" indent="-171450">
              <a:buFont typeface="Courier New"/>
              <a:buChar char="o"/>
            </a:pPr>
            <a:r>
              <a:rPr lang="en-US"/>
              <a:t>_</a:t>
            </a:r>
            <a:r>
              <a:rPr lang="en-US" err="1"/>
              <a:t>resetForm</a:t>
            </a:r>
            <a:r>
              <a:rPr lang="en-US"/>
              <a:t>: Reset the form and set state variables to default values</a:t>
            </a:r>
          </a:p>
          <a:p>
            <a:pPr marL="768350" lvl="1" indent="-171450">
              <a:buFont typeface="Courier New"/>
              <a:buChar char="o"/>
            </a:pPr>
            <a:r>
              <a:rPr lang="en-US"/>
              <a:t>_</a:t>
            </a:r>
            <a:r>
              <a:rPr lang="en-US" err="1"/>
              <a:t>submitForm</a:t>
            </a:r>
            <a:r>
              <a:rPr lang="en-US"/>
              <a:t>: Handle form submission and update the main page</a:t>
            </a:r>
          </a:p>
          <a:p>
            <a:pPr marL="285750" indent="-171450">
              <a:buFont typeface="Arial"/>
              <a:buChar char="•"/>
            </a:pPr>
            <a:r>
              <a:rPr lang="en-US"/>
              <a:t>Autocomplete widget:</a:t>
            </a:r>
          </a:p>
          <a:p>
            <a:pPr marL="768350" lvl="1" indent="-171450">
              <a:buFont typeface="Courier New"/>
              <a:buChar char="o"/>
            </a:pPr>
            <a:r>
              <a:rPr lang="en-US" err="1"/>
              <a:t>optionsBuilder</a:t>
            </a:r>
            <a:r>
              <a:rPr lang="en-US"/>
              <a:t>: Returns the current selectable options based on user input</a:t>
            </a:r>
            <a:endParaRPr lang="en-US">
              <a:solidFill>
                <a:srgbClr val="000000"/>
              </a:solidFill>
            </a:endParaRPr>
          </a:p>
          <a:p>
            <a:pPr marL="768350" lvl="1" indent="-171450">
              <a:buFont typeface="Courier New"/>
              <a:buChar char="o"/>
            </a:pPr>
            <a:r>
              <a:rPr lang="en-US" err="1"/>
              <a:t>OnSelected</a:t>
            </a:r>
            <a:r>
              <a:rPr lang="en-US"/>
              <a:t>: Handle selection of an autocomplete option by user</a:t>
            </a:r>
            <a:endParaRPr lang="en-US">
              <a:solidFill>
                <a:srgbClr val="000000"/>
              </a:solidFill>
            </a:endParaRPr>
          </a:p>
          <a:p>
            <a:pPr lvl="1">
              <a:buFont typeface="Courier New"/>
              <a:buChar char="o"/>
            </a:pPr>
            <a:endParaRPr lang="en-US"/>
          </a:p>
          <a:p>
            <a:pPr marL="781050" lvl="1" indent="-171450">
              <a:buFont typeface="Courier New"/>
              <a:buChar char="o"/>
            </a:pPr>
            <a:endParaRPr lang="en-US"/>
          </a:p>
          <a:p>
            <a:pPr marL="781050" lvl="1" indent="-171450">
              <a:buFont typeface="Courier New"/>
              <a:buChar char="o"/>
            </a:pPr>
            <a:endParaRPr lang="en-US"/>
          </a:p>
          <a:p>
            <a:pPr marL="781050" lvl="1" indent="-171450">
              <a:buFont typeface="Courier New"/>
              <a:buChar char="o"/>
            </a:pPr>
            <a:endParaRPr lang="en-US"/>
          </a:p>
        </p:txBody>
      </p:sp>
    </p:spTree>
    <p:extLst>
      <p:ext uri="{BB962C8B-B14F-4D97-AF65-F5344CB8AC3E}">
        <p14:creationId xmlns:p14="http://schemas.microsoft.com/office/powerpoint/2010/main" val="146147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312"/>
        <p:cNvGrpSpPr/>
        <p:nvPr/>
      </p:nvGrpSpPr>
      <p:grpSpPr>
        <a:xfrm>
          <a:off x="0" y="0"/>
          <a:ext cx="0" cy="0"/>
          <a:chOff x="0" y="0"/>
          <a:chExt cx="0" cy="0"/>
        </a:xfrm>
      </p:grpSpPr>
      <p:sp>
        <p:nvSpPr>
          <p:cNvPr id="5313" name="Google Shape;5313;p126"/>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p>
            <a:r>
              <a:rPr lang="en-US"/>
              <a:t>Generative AI aided news provider</a:t>
            </a:r>
            <a:br>
              <a:rPr lang="en-US"/>
            </a:br>
            <a:endParaRPr/>
          </a:p>
        </p:txBody>
      </p:sp>
      <p:sp>
        <p:nvSpPr>
          <p:cNvPr id="2" name="Google Shape;2459;p49">
            <a:extLst>
              <a:ext uri="{FF2B5EF4-FFF2-40B4-BE49-F238E27FC236}">
                <a16:creationId xmlns:a16="http://schemas.microsoft.com/office/drawing/2014/main" id="{22CE7057-C680-400C-E322-B2D2AE8F4B5C}"/>
              </a:ext>
            </a:extLst>
          </p:cNvPr>
          <p:cNvSpPr txBox="1">
            <a:spLocks/>
          </p:cNvSpPr>
          <p:nvPr/>
        </p:nvSpPr>
        <p:spPr>
          <a:xfrm>
            <a:off x="475200" y="1273497"/>
            <a:ext cx="5001040" cy="3554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42900" algn="l" rtl="0">
              <a:lnSpc>
                <a:spcPct val="100000"/>
              </a:lnSpc>
              <a:spcBef>
                <a:spcPts val="0"/>
              </a:spcBef>
              <a:spcAft>
                <a:spcPts val="0"/>
              </a:spcAft>
              <a:buClr>
                <a:schemeClr val="dk1"/>
              </a:buClr>
              <a:buSzPts val="1800"/>
              <a:buFont typeface="Overpass"/>
              <a:buNone/>
              <a:defRPr sz="1200" b="0" i="0" u="none" strike="noStrike" cap="none">
                <a:solidFill>
                  <a:schemeClr val="dk1"/>
                </a:solidFill>
                <a:latin typeface="Overpass"/>
                <a:ea typeface="Overpass"/>
                <a:cs typeface="Overpass"/>
                <a:sym typeface="Overpass"/>
              </a:defRPr>
            </a:lvl1pPr>
            <a:lvl2pPr marL="914400" marR="50800" lvl="1"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2pPr>
            <a:lvl3pPr marL="1371600" marR="50800" lvl="2"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3pPr>
            <a:lvl4pPr marL="1828800" marR="50800" lvl="3"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4pPr>
            <a:lvl5pPr marL="2286000" marR="50800" lvl="4"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5pPr>
            <a:lvl6pPr marL="2743200" marR="50800" lvl="5"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6pPr>
            <a:lvl7pPr marL="3200400" marR="50800" lvl="6"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7pPr>
            <a:lvl8pPr marL="3657600" marR="50800" lvl="7"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8pPr>
            <a:lvl9pPr marL="4114800" marR="50800" lvl="8" indent="-317500" algn="l" rtl="0">
              <a:lnSpc>
                <a:spcPct val="100000"/>
              </a:lnSpc>
              <a:spcBef>
                <a:spcPts val="0"/>
              </a:spcBef>
              <a:spcAft>
                <a:spcPts val="0"/>
              </a:spcAft>
              <a:buClr>
                <a:schemeClr val="dk1"/>
              </a:buClr>
              <a:buSzPts val="1400"/>
              <a:buFont typeface="Overpass"/>
              <a:buNone/>
              <a:defRPr sz="1200" b="0" i="0" u="none" strike="noStrike" cap="none">
                <a:solidFill>
                  <a:schemeClr val="dk1"/>
                </a:solidFill>
                <a:latin typeface="Overpass"/>
                <a:ea typeface="Overpass"/>
                <a:cs typeface="Overpass"/>
                <a:sym typeface="Overpass"/>
              </a:defRPr>
            </a:lvl9pPr>
          </a:lstStyle>
          <a:p>
            <a:pPr marL="38100" indent="0">
              <a:buSzPts val="1200"/>
            </a:pPr>
            <a:r>
              <a:rPr lang="en-US"/>
              <a:t>Reporting news of related stocks:</a:t>
            </a:r>
          </a:p>
          <a:p>
            <a:pPr marL="266700" indent="-228600">
              <a:buSzPts val="1200"/>
              <a:buFont typeface="+mj-lt"/>
              <a:buAutoNum type="arabicPeriod"/>
            </a:pPr>
            <a:r>
              <a:rPr lang="en-US"/>
              <a:t>App send out [question, </a:t>
            </a:r>
            <a:r>
              <a:rPr lang="en-US" err="1"/>
              <a:t>args</a:t>
            </a:r>
            <a:r>
              <a:rPr lang="en-US"/>
              <a:t>…]</a:t>
            </a:r>
          </a:p>
          <a:p>
            <a:pPr marL="266700" indent="-228600">
              <a:buSzPts val="1200"/>
              <a:buFont typeface="+mj-lt"/>
              <a:buAutoNum type="arabicPeriod"/>
            </a:pPr>
            <a:r>
              <a:rPr lang="en-US" altLang="zh-CN"/>
              <a:t>Cloud (VM</a:t>
            </a:r>
            <a:r>
              <a:rPr lang="en-HK" altLang="zh-CN"/>
              <a:t>)</a:t>
            </a:r>
            <a:endParaRPr lang="en-US" altLang="zh-CN"/>
          </a:p>
          <a:p>
            <a:pPr marL="323850" indent="-285750">
              <a:buSzPts val="1200"/>
              <a:buFont typeface="+mj-lt"/>
              <a:buAutoNum type="arabicPeriod"/>
            </a:pPr>
            <a:r>
              <a:rPr lang="en-GB"/>
              <a:t>Using </a:t>
            </a:r>
            <a:r>
              <a:rPr lang="en-GB" err="1"/>
              <a:t>GNews</a:t>
            </a:r>
            <a:r>
              <a:rPr lang="en-GB"/>
              <a:t> package </a:t>
            </a:r>
          </a:p>
          <a:p>
            <a:pPr marL="323850" indent="-285750">
              <a:buSzPts val="1200"/>
              <a:buFont typeface="+mj-lt"/>
              <a:buAutoNum type="arabicPeriod"/>
            </a:pPr>
            <a:r>
              <a:rPr lang="en-US">
                <a:sym typeface="Wingdings" panose="05000000000000000000" pitchFamily="2" charset="2"/>
              </a:rPr>
              <a:t>Gemini</a:t>
            </a:r>
          </a:p>
          <a:p>
            <a:pPr marL="781050" lvl="1" indent="-285750">
              <a:buSzPts val="1200"/>
              <a:buFont typeface="+mj-lt"/>
              <a:buAutoNum type="arabicPeriod"/>
            </a:pPr>
            <a:r>
              <a:rPr lang="en-US">
                <a:sym typeface="Wingdings" panose="05000000000000000000" pitchFamily="2" charset="2"/>
              </a:rPr>
              <a:t>Training/prompts: e.g., </a:t>
            </a:r>
          </a:p>
          <a:p>
            <a:pPr marL="323850" indent="-285750">
              <a:buSzPts val="1200"/>
              <a:buFont typeface="+mj-lt"/>
              <a:buAutoNum type="arabicPeriod"/>
            </a:pPr>
            <a:r>
              <a:rPr lang="en-US">
                <a:sym typeface="Wingdings" panose="05000000000000000000" pitchFamily="2" charset="2"/>
              </a:rPr>
              <a:t>Cloud function sends back the new summary</a:t>
            </a:r>
            <a:endParaRPr lang="en-US"/>
          </a:p>
          <a:p>
            <a:pPr marL="698500" lvl="1" indent="-203200">
              <a:buSzPts val="1200"/>
              <a:buFont typeface="Work Sans"/>
              <a:buChar char="●"/>
            </a:pPr>
            <a:endParaRPr lang="en-US"/>
          </a:p>
          <a:p>
            <a:pPr marL="38100" indent="0">
              <a:buSzPts val="1200"/>
            </a:pPr>
            <a:r>
              <a:rPr lang="en-US"/>
              <a:t>Displaying news based on stocks’ name / symbol that user typed</a:t>
            </a:r>
          </a:p>
          <a:p>
            <a:pPr marL="38100" indent="0">
              <a:buSzPts val="1200"/>
            </a:pPr>
            <a:r>
              <a:rPr lang="en-US"/>
              <a:t>Watchlist details</a:t>
            </a:r>
          </a:p>
          <a:p>
            <a:pPr marL="241300" indent="-203200">
              <a:buSzPts val="1200"/>
              <a:buFont typeface="Work Sans"/>
              <a:buChar char="●"/>
            </a:pPr>
            <a:endParaRPr lang="en-US"/>
          </a:p>
          <a:p>
            <a:pPr marL="38100" indent="0">
              <a:buSzPts val="1200"/>
            </a:pPr>
            <a:endParaRPr lang="en-US" sz="1400" u="sng"/>
          </a:p>
          <a:p>
            <a:pPr marL="241300" indent="-203200">
              <a:buSzPts val="1200"/>
              <a:buFont typeface="Work Sans"/>
              <a:buChar char="●"/>
            </a:pPr>
            <a:endParaRPr lang="en-US"/>
          </a:p>
        </p:txBody>
      </p:sp>
      <p:pic>
        <p:nvPicPr>
          <p:cNvPr id="4" name="NewsAI">
            <a:hlinkClick r:id="" action="ppaction://media"/>
            <a:extLst>
              <a:ext uri="{FF2B5EF4-FFF2-40B4-BE49-F238E27FC236}">
                <a16:creationId xmlns:a16="http://schemas.microsoft.com/office/drawing/2014/main" id="{12091345-A2A5-262E-40B8-96C2F80B86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79581" y="1026499"/>
            <a:ext cx="1804789" cy="3802261"/>
          </a:xfrm>
          <a:prstGeom prst="rect">
            <a:avLst/>
          </a:prstGeom>
        </p:spPr>
      </p:pic>
      <p:sp>
        <p:nvSpPr>
          <p:cNvPr id="3" name="TextBox 2">
            <a:extLst>
              <a:ext uri="{FF2B5EF4-FFF2-40B4-BE49-F238E27FC236}">
                <a16:creationId xmlns:a16="http://schemas.microsoft.com/office/drawing/2014/main" id="{E7133B54-8B88-FB06-7530-1FCF85B55493}"/>
              </a:ext>
            </a:extLst>
          </p:cNvPr>
          <p:cNvSpPr txBox="1"/>
          <p:nvPr/>
        </p:nvSpPr>
        <p:spPr>
          <a:xfrm>
            <a:off x="2992279" y="1200987"/>
            <a:ext cx="3884582" cy="2923877"/>
          </a:xfrm>
          <a:prstGeom prst="rect">
            <a:avLst/>
          </a:prstGeom>
          <a:noFill/>
        </p:spPr>
        <p:txBody>
          <a:bodyPr wrap="square" rtlCol="0">
            <a:spAutoFit/>
          </a:bodyPr>
          <a:lstStyle/>
          <a:p>
            <a:r>
              <a:rPr lang="en-US" altLang="zh-HK" sz="800" b="1" err="1">
                <a:latin typeface="Overpass" panose="02020500000000000000" charset="0"/>
              </a:rPr>
              <a:t>startMessage</a:t>
            </a:r>
            <a:r>
              <a:rPr lang="en-US" altLang="zh-HK" sz="800" b="1">
                <a:latin typeface="Overpass" panose="02020500000000000000" charset="0"/>
              </a:rPr>
              <a:t> method</a:t>
            </a:r>
          </a:p>
          <a:p>
            <a:r>
              <a:rPr lang="en-US" altLang="zh-HK" sz="800" b="1">
                <a:latin typeface="Overpass" panose="02020500000000000000" charset="0"/>
              </a:rPr>
              <a:t>|</a:t>
            </a:r>
          </a:p>
          <a:p>
            <a:r>
              <a:rPr lang="en-US" altLang="zh-HK" sz="800" b="1">
                <a:latin typeface="Overpass" panose="02020500000000000000" charset="0"/>
              </a:rPr>
              <a:t>|--- send message to the Al service</a:t>
            </a:r>
          </a:p>
          <a:p>
            <a:r>
              <a:rPr lang="en-US" altLang="zh-HK" sz="800" b="1">
                <a:latin typeface="Overpass" panose="02020500000000000000" charset="0"/>
              </a:rPr>
              <a:t>|       |</a:t>
            </a:r>
          </a:p>
          <a:p>
            <a:r>
              <a:rPr lang="en-US" altLang="zh-HK" sz="800" b="1">
                <a:latin typeface="Overpass" panose="02020500000000000000" charset="0"/>
              </a:rPr>
              <a:t>|       |--- </a:t>
            </a:r>
            <a:r>
              <a:rPr lang="en-US" altLang="zh-HK" sz="800" b="1" err="1">
                <a:latin typeface="Overpass" panose="02020500000000000000" charset="0"/>
              </a:rPr>
              <a:t>CloudService</a:t>
            </a:r>
            <a:r>
              <a:rPr lang="en-US" altLang="zh-HK" sz="800" b="1">
                <a:latin typeface="Overpass" panose="02020500000000000000" charset="0"/>
              </a:rPr>
              <a:t> class (Gemini API)</a:t>
            </a:r>
          </a:p>
          <a:p>
            <a:r>
              <a:rPr lang="en-US" altLang="zh-HK" sz="800" b="1">
                <a:latin typeface="Overpass" panose="02020500000000000000" charset="0"/>
              </a:rPr>
              <a:t>|       |       |</a:t>
            </a:r>
          </a:p>
          <a:p>
            <a:r>
              <a:rPr lang="en-US" altLang="zh-HK" sz="800" b="1">
                <a:latin typeface="Overpass" panose="02020500000000000000" charset="0"/>
              </a:rPr>
              <a:t>|       |       |--- Make API call to Gemini API</a:t>
            </a:r>
          </a:p>
          <a:p>
            <a:r>
              <a:rPr lang="en-US" altLang="zh-HK" sz="800" b="1">
                <a:latin typeface="Overpass" panose="02020500000000000000" charset="0"/>
              </a:rPr>
              <a:t>|       |</a:t>
            </a:r>
          </a:p>
          <a:p>
            <a:r>
              <a:rPr lang="en-US" altLang="zh-HK" sz="800" b="1">
                <a:latin typeface="Overpass" panose="02020500000000000000" charset="0"/>
              </a:rPr>
              <a:t>|       |--- </a:t>
            </a:r>
            <a:r>
              <a:rPr lang="en-US" altLang="zh-HK" sz="800" b="1" err="1">
                <a:latin typeface="Overpass" panose="02020500000000000000" charset="0"/>
              </a:rPr>
              <a:t>CloudService</a:t>
            </a:r>
            <a:r>
              <a:rPr lang="en-US" altLang="zh-HK" sz="800" b="1">
                <a:latin typeface="Overpass" panose="02020500000000000000" charset="0"/>
              </a:rPr>
              <a:t> class (GCP)</a:t>
            </a:r>
          </a:p>
          <a:p>
            <a:r>
              <a:rPr lang="en-US" altLang="zh-HK" sz="800" b="1">
                <a:latin typeface="Overpass" panose="02020500000000000000" charset="0"/>
              </a:rPr>
              <a:t>|               |</a:t>
            </a:r>
          </a:p>
          <a:p>
            <a:r>
              <a:rPr lang="en-US" altLang="zh-HK" sz="800" b="1">
                <a:latin typeface="Overpass" panose="02020500000000000000" charset="0"/>
              </a:rPr>
              <a:t>|               |--- Retrieve data via </a:t>
            </a:r>
            <a:r>
              <a:rPr lang="en-US" altLang="zh-HK" sz="800" b="1" err="1">
                <a:latin typeface="Overpass" panose="02020500000000000000" charset="0"/>
              </a:rPr>
              <a:t>CloudService</a:t>
            </a:r>
            <a:r>
              <a:rPr lang="en-US" altLang="zh-HK" sz="800" b="1">
                <a:latin typeface="Overpass" panose="02020500000000000000" charset="0"/>
              </a:rPr>
              <a:t> class (GCP)</a:t>
            </a:r>
          </a:p>
          <a:p>
            <a:r>
              <a:rPr lang="en-US" altLang="zh-HK" sz="800" b="1">
                <a:latin typeface="Overpass" panose="02020500000000000000" charset="0"/>
              </a:rPr>
              <a:t>|       </a:t>
            </a:r>
          </a:p>
          <a:p>
            <a:r>
              <a:rPr lang="en-US" altLang="zh-HK" sz="800" b="1">
                <a:latin typeface="Overpass" panose="02020500000000000000" charset="0"/>
              </a:rPr>
              <a:t>|--- Add message to the list of messages</a:t>
            </a:r>
          </a:p>
          <a:p>
            <a:r>
              <a:rPr lang="en-US" altLang="zh-HK" sz="800" b="1">
                <a:latin typeface="Overpass" panose="02020500000000000000" charset="0"/>
              </a:rPr>
              <a:t>|</a:t>
            </a:r>
          </a:p>
          <a:p>
            <a:r>
              <a:rPr lang="en-US" altLang="zh-HK" sz="800" b="1">
                <a:latin typeface="Overpass" panose="02020500000000000000" charset="0"/>
              </a:rPr>
              <a:t>|--- Update scroll position</a:t>
            </a:r>
          </a:p>
          <a:p>
            <a:r>
              <a:rPr lang="en-US" altLang="zh-HK" sz="800" b="1">
                <a:latin typeface="Overpass" panose="02020500000000000000" charset="0"/>
              </a:rPr>
              <a:t>|</a:t>
            </a:r>
          </a:p>
          <a:p>
            <a:r>
              <a:rPr lang="en-US" altLang="zh-HK" sz="800" b="1">
                <a:latin typeface="Overpass" panose="02020500000000000000" charset="0"/>
              </a:rPr>
              <a:t>|--- Retrieve news analytics based on the message</a:t>
            </a:r>
          </a:p>
          <a:p>
            <a:r>
              <a:rPr lang="en-US" altLang="zh-HK" sz="800" b="1">
                <a:latin typeface="Overpass" panose="02020500000000000000" charset="0"/>
              </a:rPr>
              <a:t>        |</a:t>
            </a:r>
          </a:p>
          <a:p>
            <a:r>
              <a:rPr lang="en-US" altLang="zh-HK" sz="800" b="1">
                <a:latin typeface="Overpass" panose="02020500000000000000" charset="0"/>
              </a:rPr>
              <a:t>        |--- </a:t>
            </a:r>
            <a:r>
              <a:rPr lang="en-US" altLang="zh-HK" sz="800" b="1" err="1">
                <a:latin typeface="Overpass" panose="02020500000000000000" charset="0"/>
              </a:rPr>
              <a:t>CloudService</a:t>
            </a:r>
            <a:r>
              <a:rPr lang="en-US" altLang="zh-HK" sz="800" b="1">
                <a:latin typeface="Overpass" panose="02020500000000000000" charset="0"/>
              </a:rPr>
              <a:t> class (Gemini API)</a:t>
            </a:r>
          </a:p>
          <a:p>
            <a:r>
              <a:rPr lang="en-US" altLang="zh-HK" sz="800" b="1">
                <a:latin typeface="Overpass" panose="02020500000000000000" charset="0"/>
              </a:rPr>
              <a:t>                |</a:t>
            </a:r>
          </a:p>
          <a:p>
            <a:r>
              <a:rPr lang="en-US" altLang="zh-HK" sz="800" b="1">
                <a:latin typeface="Overpass" panose="02020500000000000000" charset="0"/>
              </a:rPr>
              <a:t>                |--- Make API call to Gemini API</a:t>
            </a:r>
          </a:p>
          <a:p>
            <a:endParaRPr lang="en-US" altLang="zh-HK" sz="800" b="1">
              <a:latin typeface="Overpass" panose="02020500000000000000" charset="0"/>
            </a:endParaRPr>
          </a:p>
          <a:p>
            <a:r>
              <a:rPr lang="en-US" altLang="zh-HK" sz="800" b="1">
                <a:latin typeface="Overpass" panose="02020500000000000000" charset="0"/>
              </a:rPr>
              <a:t>--- Store calculated response time of Al service (</a:t>
            </a:r>
            <a:r>
              <a:rPr lang="en-US" altLang="zh-HK" sz="800" b="1" err="1">
                <a:latin typeface="Overpass" panose="02020500000000000000" charset="0"/>
              </a:rPr>
              <a:t>aiResponseTime</a:t>
            </a:r>
            <a:r>
              <a:rPr lang="en-US" altLang="zh-HK" sz="800" b="1">
                <a:latin typeface="Overpass" panose="02020500000000000000" charset="0"/>
              </a:rPr>
              <a:t>)</a:t>
            </a:r>
            <a:endParaRPr lang="zh-HK" altLang="en-US" sz="800" b="1">
              <a:latin typeface="Overpass" panose="02020500000000000000" charset="0"/>
            </a:endParaRPr>
          </a:p>
        </p:txBody>
      </p:sp>
    </p:spTree>
    <p:extLst>
      <p:ext uri="{BB962C8B-B14F-4D97-AF65-F5344CB8AC3E}">
        <p14:creationId xmlns:p14="http://schemas.microsoft.com/office/powerpoint/2010/main" val="347410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CBA5-810F-DB47-C4D2-869EEC57A26D}"/>
              </a:ext>
            </a:extLst>
          </p:cNvPr>
          <p:cNvSpPr>
            <a:spLocks noGrp="1"/>
          </p:cNvSpPr>
          <p:nvPr>
            <p:ph type="title"/>
          </p:nvPr>
        </p:nvSpPr>
        <p:spPr/>
        <p:txBody>
          <a:bodyPr/>
          <a:lstStyle/>
          <a:p>
            <a:r>
              <a:rPr lang="en-US" altLang="zh-HK"/>
              <a:t>05</a:t>
            </a:r>
            <a:endParaRPr lang="zh-HK" altLang="en-US"/>
          </a:p>
        </p:txBody>
      </p:sp>
      <p:sp>
        <p:nvSpPr>
          <p:cNvPr id="3" name="Title 2">
            <a:extLst>
              <a:ext uri="{FF2B5EF4-FFF2-40B4-BE49-F238E27FC236}">
                <a16:creationId xmlns:a16="http://schemas.microsoft.com/office/drawing/2014/main" id="{8DC61D89-6752-0490-42F9-3BFDDFC1EC24}"/>
              </a:ext>
            </a:extLst>
          </p:cNvPr>
          <p:cNvSpPr>
            <a:spLocks noGrp="1"/>
          </p:cNvSpPr>
          <p:nvPr>
            <p:ph type="title" idx="2"/>
          </p:nvPr>
        </p:nvSpPr>
        <p:spPr/>
        <p:txBody>
          <a:bodyPr/>
          <a:lstStyle/>
          <a:p>
            <a:r>
              <a:rPr lang="en-US" altLang="zh-HK" sz="4400"/>
              <a:t>Analysis &amp; test cases</a:t>
            </a:r>
          </a:p>
        </p:txBody>
      </p:sp>
      <p:sp>
        <p:nvSpPr>
          <p:cNvPr id="4" name="Subtitle 3">
            <a:extLst>
              <a:ext uri="{FF2B5EF4-FFF2-40B4-BE49-F238E27FC236}">
                <a16:creationId xmlns:a16="http://schemas.microsoft.com/office/drawing/2014/main" id="{ED37156A-D0BA-AF83-5679-DC9FD60C0B60}"/>
              </a:ext>
            </a:extLst>
          </p:cNvPr>
          <p:cNvSpPr>
            <a:spLocks noGrp="1"/>
          </p:cNvSpPr>
          <p:nvPr>
            <p:ph type="subTitle" idx="1"/>
          </p:nvPr>
        </p:nvSpPr>
        <p:spPr/>
        <p:txBody>
          <a:bodyPr/>
          <a:lstStyle/>
          <a:p>
            <a:endParaRPr lang="zh-HK" altLang="en-US"/>
          </a:p>
        </p:txBody>
      </p:sp>
    </p:spTree>
    <p:extLst>
      <p:ext uri="{BB962C8B-B14F-4D97-AF65-F5344CB8AC3E}">
        <p14:creationId xmlns:p14="http://schemas.microsoft.com/office/powerpoint/2010/main" val="402419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Subsequent trend analysis</a:t>
            </a:r>
            <a:endParaRPr lang="zh-HK" altLang="en-US"/>
          </a:p>
        </p:txBody>
      </p:sp>
      <p:sp>
        <p:nvSpPr>
          <p:cNvPr id="5" name="Text Placeholder 4">
            <a:extLst>
              <a:ext uri="{FF2B5EF4-FFF2-40B4-BE49-F238E27FC236}">
                <a16:creationId xmlns:a16="http://schemas.microsoft.com/office/drawing/2014/main" id="{FD21E74F-EADA-30F0-1510-77C0F0E07AB6}"/>
              </a:ext>
            </a:extLst>
          </p:cNvPr>
          <p:cNvSpPr>
            <a:spLocks noGrp="1"/>
          </p:cNvSpPr>
          <p:nvPr>
            <p:ph type="body" idx="1"/>
          </p:nvPr>
        </p:nvSpPr>
        <p:spPr>
          <a:xfrm>
            <a:off x="498261" y="1286811"/>
            <a:ext cx="4319933" cy="3415618"/>
          </a:xfrm>
        </p:spPr>
        <p:txBody>
          <a:bodyPr/>
          <a:lstStyle/>
          <a:p>
            <a:r>
              <a:rPr lang="en-US"/>
              <a:t>Stock ticker: AAPL</a:t>
            </a:r>
          </a:p>
          <a:p>
            <a:r>
              <a:rPr lang="en-US"/>
              <a:t>Number of matching trends with various tolerances and trend-matching windows  </a:t>
            </a:r>
          </a:p>
          <a:p>
            <a:r>
              <a:rPr lang="en-US"/>
              <a:t>Observation：</a:t>
            </a:r>
          </a:p>
          <a:p>
            <a:pPr lvl="1"/>
            <a:r>
              <a:rPr lang="en-US"/>
              <a:t>Fix the tolerance: </a:t>
            </a:r>
            <a:br>
              <a:rPr lang="en-US"/>
            </a:br>
            <a:r>
              <a:rPr lang="en-US"/>
              <a:t>longer trend-matching window --&gt; fewer matched trends</a:t>
            </a:r>
          </a:p>
          <a:p>
            <a:pPr lvl="1"/>
            <a:r>
              <a:rPr lang="en-US"/>
              <a:t>Fix the trend-matching window: </a:t>
            </a:r>
            <a:br>
              <a:rPr lang="en-US"/>
            </a:br>
            <a:r>
              <a:rPr lang="en-US"/>
              <a:t>larger tolerance --&gt; more matched trends</a:t>
            </a:r>
          </a:p>
          <a:p>
            <a:r>
              <a:rPr lang="en-US">
                <a:solidFill>
                  <a:srgbClr val="00B0F0"/>
                </a:solidFill>
              </a:rPr>
              <a:t>Conclusion: the trend matching algorithm functions logically</a:t>
            </a:r>
          </a:p>
        </p:txBody>
      </p:sp>
      <p:graphicFrame>
        <p:nvGraphicFramePr>
          <p:cNvPr id="11" name="表格 10">
            <a:extLst>
              <a:ext uri="{FF2B5EF4-FFF2-40B4-BE49-F238E27FC236}">
                <a16:creationId xmlns:a16="http://schemas.microsoft.com/office/drawing/2014/main" id="{A41EE56A-091B-DC3B-7983-72679FDB04A7}"/>
              </a:ext>
            </a:extLst>
          </p:cNvPr>
          <p:cNvGraphicFramePr>
            <a:graphicFrameLocks noGrp="1"/>
          </p:cNvGraphicFramePr>
          <p:nvPr>
            <p:extLst>
              <p:ext uri="{D42A27DB-BD31-4B8C-83A1-F6EECF244321}">
                <p14:modId xmlns:p14="http://schemas.microsoft.com/office/powerpoint/2010/main" val="1902090290"/>
              </p:ext>
            </p:extLst>
          </p:nvPr>
        </p:nvGraphicFramePr>
        <p:xfrm>
          <a:off x="5012095" y="1014377"/>
          <a:ext cx="3850223" cy="984856"/>
        </p:xfrm>
        <a:graphic>
          <a:graphicData uri="http://schemas.openxmlformats.org/drawingml/2006/table">
            <a:tbl>
              <a:tblPr bandRow="1">
                <a:tableStyleId>{60FF1CC2-9D1B-4D44-BECE-7E5E095D3D6E}</a:tableStyleId>
              </a:tblPr>
              <a:tblGrid>
                <a:gridCol w="1523415">
                  <a:extLst>
                    <a:ext uri="{9D8B030D-6E8A-4147-A177-3AD203B41FA5}">
                      <a16:colId xmlns:a16="http://schemas.microsoft.com/office/drawing/2014/main" val="2292275498"/>
                    </a:ext>
                  </a:extLst>
                </a:gridCol>
                <a:gridCol w="810972">
                  <a:extLst>
                    <a:ext uri="{9D8B030D-6E8A-4147-A177-3AD203B41FA5}">
                      <a16:colId xmlns:a16="http://schemas.microsoft.com/office/drawing/2014/main" val="3552759844"/>
                    </a:ext>
                  </a:extLst>
                </a:gridCol>
                <a:gridCol w="757918">
                  <a:extLst>
                    <a:ext uri="{9D8B030D-6E8A-4147-A177-3AD203B41FA5}">
                      <a16:colId xmlns:a16="http://schemas.microsoft.com/office/drawing/2014/main" val="1957968354"/>
                    </a:ext>
                  </a:extLst>
                </a:gridCol>
                <a:gridCol w="757918">
                  <a:extLst>
                    <a:ext uri="{9D8B030D-6E8A-4147-A177-3AD203B41FA5}">
                      <a16:colId xmlns:a16="http://schemas.microsoft.com/office/drawing/2014/main" val="2907571454"/>
                    </a:ext>
                  </a:extLst>
                </a:gridCol>
              </a:tblGrid>
              <a:tr h="246214">
                <a:tc>
                  <a:txBody>
                    <a:bodyPr/>
                    <a:lstStyle/>
                    <a:p>
                      <a:pPr fontAlgn="base"/>
                      <a:r>
                        <a:rPr lang="af-ZA" sz="1200" b="1">
                          <a:solidFill>
                            <a:srgbClr val="FFFFFF"/>
                          </a:solidFill>
                          <a:effectLst/>
                          <a:highlight>
                            <a:srgbClr val="D34817"/>
                          </a:highlight>
                          <a:latin typeface="Overpass"/>
                        </a:rPr>
                        <a:t>Tolerance/ Days</a:t>
                      </a:r>
                      <a:endParaRPr lang="af-ZA" err="1">
                        <a:effectLst/>
                        <a:highlight>
                          <a:srgbClr val="D34817"/>
                        </a:highlight>
                        <a:latin typeface="Overpass"/>
                      </a:endParaRPr>
                    </a:p>
                  </a:txBody>
                  <a:tcPr marL="9525" marR="9525" marT="9525" anchor="ctr">
                    <a:lnL w="9525" cap="flat" cmpd="sng" algn="ctr">
                      <a:solidFill>
                        <a:srgbClr val="EF8B69"/>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D34817"/>
                    </a:solidFill>
                  </a:tcPr>
                </a:tc>
                <a:tc>
                  <a:txBody>
                    <a:bodyPr/>
                    <a:lstStyle/>
                    <a:p>
                      <a:pPr fontAlgn="base"/>
                      <a:r>
                        <a:rPr lang="en-US" sz="1200" b="1">
                          <a:solidFill>
                            <a:srgbClr val="FFFFFF"/>
                          </a:solidFill>
                          <a:effectLst/>
                          <a:highlight>
                            <a:srgbClr val="D34817"/>
                          </a:highlight>
                          <a:latin typeface="Overpass"/>
                        </a:rPr>
                        <a:t>50%</a:t>
                      </a:r>
                      <a:endParaRPr lang="en-US">
                        <a:effectLst/>
                        <a:highlight>
                          <a:srgbClr val="D34817"/>
                        </a:highlight>
                        <a:latin typeface="Overpass"/>
                      </a:endParaRPr>
                    </a:p>
                  </a:txBody>
                  <a:tcPr marL="9525" marR="9525" marT="9525"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D34817"/>
                    </a:solidFill>
                  </a:tcPr>
                </a:tc>
                <a:tc>
                  <a:txBody>
                    <a:bodyPr/>
                    <a:lstStyle/>
                    <a:p>
                      <a:pPr fontAlgn="base"/>
                      <a:r>
                        <a:rPr lang="en-US" sz="1200" b="1">
                          <a:solidFill>
                            <a:srgbClr val="FFFFFF"/>
                          </a:solidFill>
                          <a:effectLst/>
                          <a:highlight>
                            <a:srgbClr val="D34817"/>
                          </a:highlight>
                          <a:latin typeface="Overpass"/>
                        </a:rPr>
                        <a:t>100%</a:t>
                      </a:r>
                      <a:endParaRPr lang="en-US">
                        <a:effectLst/>
                        <a:highlight>
                          <a:srgbClr val="D34817"/>
                        </a:highlight>
                        <a:latin typeface="Overpass"/>
                      </a:endParaRPr>
                    </a:p>
                  </a:txBody>
                  <a:tcPr marL="9525" marR="9525" marT="9525"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D34817"/>
                    </a:solidFill>
                  </a:tcPr>
                </a:tc>
                <a:tc>
                  <a:txBody>
                    <a:bodyPr/>
                    <a:lstStyle/>
                    <a:p>
                      <a:pPr fontAlgn="base"/>
                      <a:r>
                        <a:rPr lang="en-US" sz="1200" b="1">
                          <a:solidFill>
                            <a:srgbClr val="FFFFFF"/>
                          </a:solidFill>
                          <a:effectLst/>
                          <a:highlight>
                            <a:srgbClr val="D34817"/>
                          </a:highlight>
                          <a:latin typeface="Overpass"/>
                        </a:rPr>
                        <a:t>120%</a:t>
                      </a:r>
                      <a:endParaRPr lang="en-US">
                        <a:effectLst/>
                        <a:highlight>
                          <a:srgbClr val="D34817"/>
                        </a:highlight>
                        <a:latin typeface="Overpass"/>
                      </a:endParaRPr>
                    </a:p>
                  </a:txBody>
                  <a:tcPr marL="9525" marR="9525" marT="9525" anchor="ctr">
                    <a:lnL w="12700" cap="flat" cmpd="sng" algn="ctr">
                      <a:solidFill>
                        <a:srgbClr val="9E9E9E"/>
                      </a:solidFill>
                      <a:prstDash val="solid"/>
                      <a:round/>
                      <a:headEnd type="none" w="med" len="med"/>
                      <a:tailEnd type="none" w="med" len="med"/>
                    </a:lnL>
                    <a:lnR w="9525" cap="flat" cmpd="sng" algn="ctr">
                      <a:solidFill>
                        <a:srgbClr val="EF8B69"/>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D34817"/>
                    </a:solidFill>
                  </a:tcPr>
                </a:tc>
                <a:extLst>
                  <a:ext uri="{0D108BD9-81ED-4DB2-BD59-A6C34878D82A}">
                    <a16:rowId xmlns:a16="http://schemas.microsoft.com/office/drawing/2014/main" val="4017418575"/>
                  </a:ext>
                </a:extLst>
              </a:tr>
              <a:tr h="246214">
                <a:tc>
                  <a:txBody>
                    <a:bodyPr/>
                    <a:lstStyle/>
                    <a:p>
                      <a:pPr fontAlgn="base"/>
                      <a:r>
                        <a:rPr lang="af-ZA" sz="1200">
                          <a:effectLst/>
                          <a:highlight>
                            <a:srgbClr val="FAD9CD"/>
                          </a:highlight>
                          <a:latin typeface="Overpass"/>
                        </a:rPr>
                        <a:t>2   </a:t>
                      </a:r>
                      <a:r>
                        <a:rPr lang="af-ZA" altLang="zh-HK" sz="1200">
                          <a:effectLst/>
                          <a:highlight>
                            <a:srgbClr val="FAD9CD"/>
                          </a:highlight>
                          <a:latin typeface="Overpass"/>
                        </a:rPr>
                        <a:t>Days</a:t>
                      </a:r>
                      <a:endParaRPr lang="af-ZA" err="1">
                        <a:effectLst/>
                        <a:highlight>
                          <a:srgbClr val="FAD9CD"/>
                        </a:highlight>
                        <a:latin typeface="Overpass"/>
                      </a:endParaRPr>
                    </a:p>
                  </a:txBody>
                  <a:tcPr marL="9525" marR="9525" marT="9525" anchor="ctr">
                    <a:lnL w="9525" cap="flat" cmpd="sng" algn="ctr">
                      <a:solidFill>
                        <a:srgbClr val="EF8B69"/>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FAD9CD"/>
                    </a:solidFill>
                  </a:tcPr>
                </a:tc>
                <a:tc>
                  <a:txBody>
                    <a:bodyPr/>
                    <a:lstStyle/>
                    <a:p>
                      <a:pPr algn="r" fontAlgn="base"/>
                      <a:r>
                        <a:rPr lang="en-US" sz="1200">
                          <a:effectLst/>
                          <a:highlight>
                            <a:srgbClr val="FAD9CD"/>
                          </a:highlight>
                          <a:latin typeface="Overpass" panose="02020500000000000000" charset="0"/>
                        </a:rPr>
                        <a:t>1112</a:t>
                      </a:r>
                      <a:endParaRPr lang="en-US">
                        <a:effectLst/>
                        <a:highlight>
                          <a:srgbClr val="FAD9CD"/>
                        </a:highlight>
                        <a:latin typeface="Overpass" panose="02020500000000000000" charset="0"/>
                      </a:endParaRPr>
                    </a:p>
                  </a:txBody>
                  <a:tcPr marL="9525" marR="9525" marT="9525"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FAD9CD"/>
                    </a:solidFill>
                  </a:tcPr>
                </a:tc>
                <a:tc>
                  <a:txBody>
                    <a:bodyPr/>
                    <a:lstStyle/>
                    <a:p>
                      <a:pPr algn="r" fontAlgn="base"/>
                      <a:r>
                        <a:rPr lang="en-US" sz="1200">
                          <a:effectLst/>
                          <a:highlight>
                            <a:srgbClr val="FAD9CD"/>
                          </a:highlight>
                          <a:latin typeface="Overpass" panose="02020500000000000000" charset="0"/>
                        </a:rPr>
                        <a:t>1993</a:t>
                      </a:r>
                      <a:endParaRPr lang="en-US">
                        <a:effectLst/>
                        <a:highlight>
                          <a:srgbClr val="FAD9CD"/>
                        </a:highlight>
                        <a:latin typeface="Overpass" panose="02020500000000000000" charset="0"/>
                      </a:endParaRPr>
                    </a:p>
                  </a:txBody>
                  <a:tcPr marL="9525" marR="9525" marT="9525"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FAD9CD"/>
                    </a:solidFill>
                  </a:tcPr>
                </a:tc>
                <a:tc>
                  <a:txBody>
                    <a:bodyPr/>
                    <a:lstStyle/>
                    <a:p>
                      <a:pPr algn="r" fontAlgn="base"/>
                      <a:r>
                        <a:rPr lang="en-US" sz="1200">
                          <a:effectLst/>
                          <a:highlight>
                            <a:srgbClr val="FAD9CD"/>
                          </a:highlight>
                          <a:latin typeface="Overpass" panose="02020500000000000000" charset="0"/>
                        </a:rPr>
                        <a:t>2695</a:t>
                      </a:r>
                      <a:endParaRPr lang="en-US">
                        <a:effectLst/>
                        <a:highlight>
                          <a:srgbClr val="FAD9CD"/>
                        </a:highlight>
                        <a:latin typeface="Overpass" panose="02020500000000000000" charset="0"/>
                      </a:endParaRPr>
                    </a:p>
                  </a:txBody>
                  <a:tcPr marL="9525" marR="9525" marT="9525" anchor="ctr">
                    <a:lnL w="12700" cap="flat" cmpd="sng" algn="ctr">
                      <a:solidFill>
                        <a:srgbClr val="9E9E9E"/>
                      </a:solidFill>
                      <a:prstDash val="solid"/>
                      <a:round/>
                      <a:headEnd type="none" w="med" len="med"/>
                      <a:tailEnd type="none" w="med" len="med"/>
                    </a:lnL>
                    <a:lnR w="9525" cap="flat" cmpd="sng" algn="ctr">
                      <a:solidFill>
                        <a:srgbClr val="EF8B69"/>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FAD9CD"/>
                    </a:solidFill>
                  </a:tcPr>
                </a:tc>
                <a:extLst>
                  <a:ext uri="{0D108BD9-81ED-4DB2-BD59-A6C34878D82A}">
                    <a16:rowId xmlns:a16="http://schemas.microsoft.com/office/drawing/2014/main" val="2738995340"/>
                  </a:ext>
                </a:extLst>
              </a:tr>
              <a:tr h="246214">
                <a:tc>
                  <a:txBody>
                    <a:bodyPr/>
                    <a:lstStyle/>
                    <a:p>
                      <a:pPr fontAlgn="base"/>
                      <a:r>
                        <a:rPr lang="af-ZA" sz="1200">
                          <a:effectLst/>
                          <a:highlight>
                            <a:srgbClr val="E87D7D"/>
                          </a:highlight>
                          <a:latin typeface="Overpass"/>
                        </a:rPr>
                        <a:t>5   </a:t>
                      </a:r>
                      <a:r>
                        <a:rPr lang="af-ZA" altLang="zh-HK" sz="1200">
                          <a:effectLst/>
                          <a:highlight>
                            <a:srgbClr val="E87D7D"/>
                          </a:highlight>
                          <a:latin typeface="Overpass"/>
                        </a:rPr>
                        <a:t>Days</a:t>
                      </a:r>
                      <a:endParaRPr lang="af-ZA" err="1">
                        <a:effectLst/>
                        <a:highlight>
                          <a:srgbClr val="E87D7D"/>
                        </a:highlight>
                        <a:latin typeface="Overpass"/>
                      </a:endParaRPr>
                    </a:p>
                  </a:txBody>
                  <a:tcPr marL="9525" marR="9525" marT="9525" anchor="ctr">
                    <a:lnL w="9525" cap="flat" cmpd="sng" algn="ctr">
                      <a:solidFill>
                        <a:srgbClr val="EF8B69"/>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E87D7D"/>
                    </a:solidFill>
                  </a:tcPr>
                </a:tc>
                <a:tc>
                  <a:txBody>
                    <a:bodyPr/>
                    <a:lstStyle/>
                    <a:p>
                      <a:pPr algn="r" fontAlgn="base"/>
                      <a:r>
                        <a:rPr lang="en-US" sz="1200">
                          <a:effectLst/>
                          <a:highlight>
                            <a:srgbClr val="E87D7D"/>
                          </a:highlight>
                          <a:latin typeface="Overpass" panose="02020500000000000000" charset="0"/>
                        </a:rPr>
                        <a:t>5</a:t>
                      </a:r>
                      <a:endParaRPr lang="en-US">
                        <a:effectLst/>
                        <a:highlight>
                          <a:srgbClr val="E87D7D"/>
                        </a:highlight>
                        <a:latin typeface="Overpass" panose="02020500000000000000" charset="0"/>
                      </a:endParaRPr>
                    </a:p>
                  </a:txBody>
                  <a:tcPr marL="9525" marR="9525" marT="9525"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E87D7D"/>
                    </a:solidFill>
                  </a:tcPr>
                </a:tc>
                <a:tc>
                  <a:txBody>
                    <a:bodyPr/>
                    <a:lstStyle/>
                    <a:p>
                      <a:pPr algn="r" fontAlgn="base"/>
                      <a:r>
                        <a:rPr lang="en-US" sz="1200">
                          <a:effectLst/>
                          <a:highlight>
                            <a:srgbClr val="E87D7D"/>
                          </a:highlight>
                          <a:latin typeface="Overpass" panose="02020500000000000000" charset="0"/>
                        </a:rPr>
                        <a:t>71</a:t>
                      </a:r>
                      <a:endParaRPr lang="en-US">
                        <a:effectLst/>
                        <a:highlight>
                          <a:srgbClr val="E87D7D"/>
                        </a:highlight>
                        <a:latin typeface="Overpass" panose="02020500000000000000" charset="0"/>
                      </a:endParaRPr>
                    </a:p>
                  </a:txBody>
                  <a:tcPr marL="9525" marR="9525" marT="9525"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E87D7D"/>
                    </a:solidFill>
                  </a:tcPr>
                </a:tc>
                <a:tc>
                  <a:txBody>
                    <a:bodyPr/>
                    <a:lstStyle/>
                    <a:p>
                      <a:pPr algn="r" fontAlgn="base"/>
                      <a:r>
                        <a:rPr lang="en-US" sz="1200">
                          <a:effectLst/>
                          <a:highlight>
                            <a:srgbClr val="E87D7D"/>
                          </a:highlight>
                          <a:latin typeface="Overpass" panose="02020500000000000000" charset="0"/>
                        </a:rPr>
                        <a:t>170</a:t>
                      </a:r>
                      <a:endParaRPr lang="en-US">
                        <a:effectLst/>
                        <a:highlight>
                          <a:srgbClr val="E87D7D"/>
                        </a:highlight>
                        <a:latin typeface="Overpass" panose="02020500000000000000" charset="0"/>
                      </a:endParaRPr>
                    </a:p>
                  </a:txBody>
                  <a:tcPr marL="9525" marR="9525" marT="9525" anchor="ctr">
                    <a:lnL w="12700" cap="flat" cmpd="sng" algn="ctr">
                      <a:solidFill>
                        <a:srgbClr val="9E9E9E"/>
                      </a:solidFill>
                      <a:prstDash val="solid"/>
                      <a:round/>
                      <a:headEnd type="none" w="med" len="med"/>
                      <a:tailEnd type="none" w="med" len="med"/>
                    </a:lnL>
                    <a:lnR w="9525" cap="flat" cmpd="sng" algn="ctr">
                      <a:solidFill>
                        <a:srgbClr val="EF8B69"/>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E87D7D"/>
                    </a:solidFill>
                  </a:tcPr>
                </a:tc>
                <a:extLst>
                  <a:ext uri="{0D108BD9-81ED-4DB2-BD59-A6C34878D82A}">
                    <a16:rowId xmlns:a16="http://schemas.microsoft.com/office/drawing/2014/main" val="4040498385"/>
                  </a:ext>
                </a:extLst>
              </a:tr>
              <a:tr h="246214">
                <a:tc>
                  <a:txBody>
                    <a:bodyPr/>
                    <a:lstStyle/>
                    <a:p>
                      <a:pPr fontAlgn="base"/>
                      <a:r>
                        <a:rPr lang="af-ZA" sz="1200">
                          <a:effectLst/>
                          <a:highlight>
                            <a:srgbClr val="FAD9CD"/>
                          </a:highlight>
                          <a:latin typeface="Overpass"/>
                        </a:rPr>
                        <a:t>10   Days</a:t>
                      </a:r>
                      <a:endParaRPr lang="af-ZA" err="1">
                        <a:effectLst/>
                        <a:highlight>
                          <a:srgbClr val="FAD9CD"/>
                        </a:highlight>
                        <a:latin typeface="Overpass"/>
                      </a:endParaRPr>
                    </a:p>
                  </a:txBody>
                  <a:tcPr marL="9525" marR="9525" marT="9525" anchor="ctr">
                    <a:lnL w="9525" cap="flat" cmpd="sng" algn="ctr">
                      <a:solidFill>
                        <a:srgbClr val="EF8B69"/>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FAD9CD"/>
                    </a:solidFill>
                  </a:tcPr>
                </a:tc>
                <a:tc>
                  <a:txBody>
                    <a:bodyPr/>
                    <a:lstStyle/>
                    <a:p>
                      <a:pPr algn="r" fontAlgn="base"/>
                      <a:r>
                        <a:rPr lang="en-US" sz="1200">
                          <a:effectLst/>
                          <a:highlight>
                            <a:srgbClr val="FAD9CD"/>
                          </a:highlight>
                          <a:latin typeface="Overpass" panose="02020500000000000000" charset="0"/>
                        </a:rPr>
                        <a:t>0</a:t>
                      </a:r>
                      <a:endParaRPr lang="en-US">
                        <a:effectLst/>
                        <a:highlight>
                          <a:srgbClr val="FAD9CD"/>
                        </a:highlight>
                        <a:latin typeface="Overpass" panose="02020500000000000000" charset="0"/>
                      </a:endParaRPr>
                    </a:p>
                  </a:txBody>
                  <a:tcPr marL="9525" marR="9525" marT="9525"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FAD9CD"/>
                    </a:solidFill>
                  </a:tcPr>
                </a:tc>
                <a:tc>
                  <a:txBody>
                    <a:bodyPr/>
                    <a:lstStyle/>
                    <a:p>
                      <a:pPr algn="r" fontAlgn="base"/>
                      <a:r>
                        <a:rPr lang="en-US" sz="1200">
                          <a:effectLst/>
                          <a:highlight>
                            <a:srgbClr val="FAD9CD"/>
                          </a:highlight>
                          <a:latin typeface="Overpass" panose="02020500000000000000" charset="0"/>
                        </a:rPr>
                        <a:t>2</a:t>
                      </a:r>
                      <a:endParaRPr lang="en-US">
                        <a:effectLst/>
                        <a:highlight>
                          <a:srgbClr val="FAD9CD"/>
                        </a:highlight>
                        <a:latin typeface="Overpass" panose="02020500000000000000" charset="0"/>
                      </a:endParaRPr>
                    </a:p>
                  </a:txBody>
                  <a:tcPr marL="9525" marR="9525" marT="9525"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FAD9CD"/>
                    </a:solidFill>
                  </a:tcPr>
                </a:tc>
                <a:tc>
                  <a:txBody>
                    <a:bodyPr/>
                    <a:lstStyle/>
                    <a:p>
                      <a:pPr algn="r" fontAlgn="base"/>
                      <a:r>
                        <a:rPr lang="en-US" sz="1200">
                          <a:effectLst/>
                          <a:highlight>
                            <a:srgbClr val="FAD9CD"/>
                          </a:highlight>
                          <a:latin typeface="Overpass" panose="02020500000000000000" charset="0"/>
                        </a:rPr>
                        <a:t>9</a:t>
                      </a:r>
                      <a:endParaRPr lang="en-US">
                        <a:effectLst/>
                        <a:highlight>
                          <a:srgbClr val="FAD9CD"/>
                        </a:highlight>
                        <a:latin typeface="Overpass" panose="02020500000000000000" charset="0"/>
                      </a:endParaRPr>
                    </a:p>
                  </a:txBody>
                  <a:tcPr marL="9525" marR="9525" marT="9525" anchor="ctr">
                    <a:lnL w="12700" cap="flat" cmpd="sng" algn="ctr">
                      <a:solidFill>
                        <a:srgbClr val="9E9E9E"/>
                      </a:solidFill>
                      <a:prstDash val="solid"/>
                      <a:round/>
                      <a:headEnd type="none" w="med" len="med"/>
                      <a:tailEnd type="none" w="med" len="med"/>
                    </a:lnL>
                    <a:lnR w="9525" cap="flat" cmpd="sng" algn="ctr">
                      <a:solidFill>
                        <a:srgbClr val="EF8B69"/>
                      </a:solidFill>
                      <a:prstDash val="solid"/>
                      <a:round/>
                      <a:headEnd type="none" w="med" len="med"/>
                      <a:tailEnd type="none" w="med" len="med"/>
                    </a:lnR>
                    <a:lnT w="9525" cap="flat" cmpd="sng" algn="ctr">
                      <a:solidFill>
                        <a:srgbClr val="EF8B69"/>
                      </a:solidFill>
                      <a:prstDash val="solid"/>
                      <a:round/>
                      <a:headEnd type="none" w="med" len="med"/>
                      <a:tailEnd type="none" w="med" len="med"/>
                    </a:lnT>
                    <a:lnB w="9525" cap="flat" cmpd="sng" algn="ctr">
                      <a:solidFill>
                        <a:srgbClr val="EF8B69"/>
                      </a:solidFill>
                      <a:prstDash val="solid"/>
                      <a:round/>
                      <a:headEnd type="none" w="med" len="med"/>
                      <a:tailEnd type="none" w="med" len="med"/>
                    </a:lnB>
                    <a:solidFill>
                      <a:srgbClr val="FAD9CD"/>
                    </a:solidFill>
                  </a:tcPr>
                </a:tc>
                <a:extLst>
                  <a:ext uri="{0D108BD9-81ED-4DB2-BD59-A6C34878D82A}">
                    <a16:rowId xmlns:a16="http://schemas.microsoft.com/office/drawing/2014/main" val="1567303198"/>
                  </a:ext>
                </a:extLst>
              </a:tr>
            </a:tbl>
          </a:graphicData>
        </a:graphic>
      </p:graphicFrame>
      <p:graphicFrame>
        <p:nvGraphicFramePr>
          <p:cNvPr id="13" name="圖表 12">
            <a:extLst>
              <a:ext uri="{FF2B5EF4-FFF2-40B4-BE49-F238E27FC236}">
                <a16:creationId xmlns:a16="http://schemas.microsoft.com/office/drawing/2014/main" id="{68FE0BFA-04A4-385B-7D1D-800C113FB1DE}"/>
              </a:ext>
            </a:extLst>
          </p:cNvPr>
          <p:cNvGraphicFramePr/>
          <p:nvPr>
            <p:extLst>
              <p:ext uri="{D42A27DB-BD31-4B8C-83A1-F6EECF244321}">
                <p14:modId xmlns:p14="http://schemas.microsoft.com/office/powerpoint/2010/main" val="291962063"/>
              </p:ext>
            </p:extLst>
          </p:nvPr>
        </p:nvGraphicFramePr>
        <p:xfrm>
          <a:off x="5108117" y="2086872"/>
          <a:ext cx="3653235" cy="24853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2174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1</a:t>
            </a:r>
            <a:endParaRPr b="1"/>
          </a:p>
        </p:txBody>
      </p:sp>
      <p:sp>
        <p:nvSpPr>
          <p:cNvPr id="516" name="Google Shape;516;p6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a:t>Market analysis</a:t>
            </a:r>
            <a:endParaRPr sz="5400"/>
          </a:p>
        </p:txBody>
      </p:sp>
      <p:sp>
        <p:nvSpPr>
          <p:cNvPr id="517" name="Google Shape;517;p68"/>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79906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16"/>
                                        </p:tgtEl>
                                        <p:attrNameLst>
                                          <p:attrName>style.visibility</p:attrName>
                                        </p:attrNameLst>
                                      </p:cBhvr>
                                      <p:to>
                                        <p:strVal val="visible"/>
                                      </p:to>
                                    </p:set>
                                    <p:anim calcmode="lin" valueType="num">
                                      <p:cBhvr additive="base">
                                        <p:cTn id="7" dur="1000"/>
                                        <p:tgtEl>
                                          <p:spTgt spid="5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Subsequent trend analysis</a:t>
            </a:r>
            <a:endParaRPr lang="zh-HK" altLang="en-US"/>
          </a:p>
        </p:txBody>
      </p:sp>
      <p:sp>
        <p:nvSpPr>
          <p:cNvPr id="5" name="Text Placeholder 4">
            <a:extLst>
              <a:ext uri="{FF2B5EF4-FFF2-40B4-BE49-F238E27FC236}">
                <a16:creationId xmlns:a16="http://schemas.microsoft.com/office/drawing/2014/main" id="{FD21E74F-EADA-30F0-1510-77C0F0E07AB6}"/>
              </a:ext>
            </a:extLst>
          </p:cNvPr>
          <p:cNvSpPr>
            <a:spLocks noGrp="1"/>
          </p:cNvSpPr>
          <p:nvPr>
            <p:ph type="body" idx="1"/>
          </p:nvPr>
        </p:nvSpPr>
        <p:spPr/>
        <p:txBody>
          <a:bodyPr/>
          <a:lstStyle/>
          <a:p>
            <a:r>
              <a:rPr lang="en-US"/>
              <a:t>AAPL</a:t>
            </a:r>
          </a:p>
          <a:p>
            <a:r>
              <a:rPr lang="en-US"/>
              <a:t>Number of matching trends </a:t>
            </a:r>
          </a:p>
        </p:txBody>
      </p:sp>
      <p:sp>
        <p:nvSpPr>
          <p:cNvPr id="3" name="Rectangle 2">
            <a:extLst>
              <a:ext uri="{FF2B5EF4-FFF2-40B4-BE49-F238E27FC236}">
                <a16:creationId xmlns:a16="http://schemas.microsoft.com/office/drawing/2014/main" id="{79430AA8-902E-C0E3-F43F-E508DE3294B8}"/>
              </a:ext>
            </a:extLst>
          </p:cNvPr>
          <p:cNvSpPr/>
          <p:nvPr/>
        </p:nvSpPr>
        <p:spPr>
          <a:xfrm>
            <a:off x="1942214" y="2571750"/>
            <a:ext cx="3636335" cy="1446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Histogram here</a:t>
            </a:r>
          </a:p>
        </p:txBody>
      </p:sp>
      <p:cxnSp>
        <p:nvCxnSpPr>
          <p:cNvPr id="4" name="Straight Arrow Connector 3">
            <a:extLst>
              <a:ext uri="{FF2B5EF4-FFF2-40B4-BE49-F238E27FC236}">
                <a16:creationId xmlns:a16="http://schemas.microsoft.com/office/drawing/2014/main" id="{D87C57D3-A9BC-3983-4BD1-AE93B1F213B8}"/>
              </a:ext>
            </a:extLst>
          </p:cNvPr>
          <p:cNvCxnSpPr/>
          <p:nvPr/>
        </p:nvCxnSpPr>
        <p:spPr>
          <a:xfrm>
            <a:off x="1835888" y="4175051"/>
            <a:ext cx="4125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C5F630-010F-E658-FC00-712EAFC8BA66}"/>
              </a:ext>
            </a:extLst>
          </p:cNvPr>
          <p:cNvCxnSpPr>
            <a:cxnSpLocks/>
          </p:cNvCxnSpPr>
          <p:nvPr/>
        </p:nvCxnSpPr>
        <p:spPr>
          <a:xfrm flipV="1">
            <a:off x="1835888" y="1871331"/>
            <a:ext cx="0" cy="2449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3B049B6-560F-22F3-10AA-049497613751}"/>
              </a:ext>
            </a:extLst>
          </p:cNvPr>
          <p:cNvSpPr txBox="1"/>
          <p:nvPr/>
        </p:nvSpPr>
        <p:spPr>
          <a:xfrm>
            <a:off x="5046921" y="4231086"/>
            <a:ext cx="979755" cy="307777"/>
          </a:xfrm>
          <a:prstGeom prst="rect">
            <a:avLst/>
          </a:prstGeom>
          <a:noFill/>
        </p:spPr>
        <p:txBody>
          <a:bodyPr wrap="none" rtlCol="0">
            <a:spAutoFit/>
          </a:bodyPr>
          <a:lstStyle/>
          <a:p>
            <a:r>
              <a:rPr lang="en-US"/>
              <a:t>Tolerance</a:t>
            </a:r>
          </a:p>
        </p:txBody>
      </p:sp>
      <p:sp>
        <p:nvSpPr>
          <p:cNvPr id="8" name="TextBox 7">
            <a:extLst>
              <a:ext uri="{FF2B5EF4-FFF2-40B4-BE49-F238E27FC236}">
                <a16:creationId xmlns:a16="http://schemas.microsoft.com/office/drawing/2014/main" id="{E1D927E9-2250-4F83-F4CB-74719FF9C0B4}"/>
              </a:ext>
            </a:extLst>
          </p:cNvPr>
          <p:cNvSpPr txBox="1"/>
          <p:nvPr/>
        </p:nvSpPr>
        <p:spPr>
          <a:xfrm rot="16200000">
            <a:off x="457684" y="2775807"/>
            <a:ext cx="2342308" cy="307777"/>
          </a:xfrm>
          <a:prstGeom prst="rect">
            <a:avLst/>
          </a:prstGeom>
          <a:noFill/>
        </p:spPr>
        <p:txBody>
          <a:bodyPr wrap="none" rtlCol="0">
            <a:spAutoFit/>
          </a:bodyPr>
          <a:lstStyle/>
          <a:p>
            <a:r>
              <a:rPr lang="en-US"/>
              <a:t>Number of matching trends</a:t>
            </a:r>
          </a:p>
        </p:txBody>
      </p:sp>
      <p:graphicFrame>
        <p:nvGraphicFramePr>
          <p:cNvPr id="10" name="圖表 9">
            <a:extLst>
              <a:ext uri="{FF2B5EF4-FFF2-40B4-BE49-F238E27FC236}">
                <a16:creationId xmlns:a16="http://schemas.microsoft.com/office/drawing/2014/main" id="{D6E81012-4669-9ABC-8AE1-9776E59EEAE1}"/>
              </a:ext>
            </a:extLst>
          </p:cNvPr>
          <p:cNvGraphicFramePr/>
          <p:nvPr>
            <p:extLst>
              <p:ext uri="{D42A27DB-BD31-4B8C-83A1-F6EECF244321}">
                <p14:modId xmlns:p14="http://schemas.microsoft.com/office/powerpoint/2010/main" val="2339386917"/>
              </p:ext>
            </p:extLst>
          </p:nvPr>
        </p:nvGraphicFramePr>
        <p:xfrm>
          <a:off x="5909624" y="567592"/>
          <a:ext cx="2395623" cy="16911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18677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Subsequent trend analysis</a:t>
            </a:r>
            <a:endParaRPr lang="zh-HK" altLang="en-US"/>
          </a:p>
        </p:txBody>
      </p:sp>
      <p:sp>
        <p:nvSpPr>
          <p:cNvPr id="5" name="Text Placeholder 4">
            <a:extLst>
              <a:ext uri="{FF2B5EF4-FFF2-40B4-BE49-F238E27FC236}">
                <a16:creationId xmlns:a16="http://schemas.microsoft.com/office/drawing/2014/main" id="{FD21E74F-EADA-30F0-1510-77C0F0E07AB6}"/>
              </a:ext>
            </a:extLst>
          </p:cNvPr>
          <p:cNvSpPr>
            <a:spLocks noGrp="1"/>
          </p:cNvSpPr>
          <p:nvPr>
            <p:ph type="body" idx="1"/>
          </p:nvPr>
        </p:nvSpPr>
        <p:spPr>
          <a:xfrm>
            <a:off x="663695" y="1287006"/>
            <a:ext cx="5022394" cy="3490620"/>
          </a:xfrm>
        </p:spPr>
        <p:txBody>
          <a:bodyPr/>
          <a:lstStyle/>
          <a:p>
            <a:r>
              <a:rPr lang="en-US" sz="1600"/>
              <a:t># of clusters</a:t>
            </a:r>
          </a:p>
          <a:p>
            <a:r>
              <a:rPr lang="en-US" sz="1600"/>
              <a:t>Randomly picked 30 stocks with </a:t>
            </a:r>
          </a:p>
          <a:p>
            <a:pPr lvl="1"/>
            <a:r>
              <a:rPr lang="en-US" sz="1200"/>
              <a:t>tolerance = 100% </a:t>
            </a:r>
          </a:p>
          <a:p>
            <a:pPr lvl="1"/>
            <a:r>
              <a:rPr lang="en-US" sz="1200"/>
              <a:t>trend-matching window = 5 days</a:t>
            </a:r>
          </a:p>
          <a:p>
            <a:r>
              <a:rPr lang="en-US" sz="1600"/>
              <a:t>1 cluster is not allowed in the clustering stage</a:t>
            </a:r>
          </a:p>
          <a:p>
            <a:pPr lvl="1"/>
            <a:r>
              <a:rPr lang="en-US" sz="1200"/>
              <a:t>The user can see it without clustering</a:t>
            </a:r>
          </a:p>
          <a:p>
            <a:r>
              <a:rPr lang="en-US" sz="1600"/>
              <a:t>2-3 clusters are the most frequent  </a:t>
            </a:r>
          </a:p>
          <a:p>
            <a:pPr lvl="1"/>
            <a:r>
              <a:rPr lang="en-US" sz="1200"/>
              <a:t>Informative to the user, a small number of main trends</a:t>
            </a:r>
          </a:p>
          <a:p>
            <a:r>
              <a:rPr lang="en-US" sz="1600"/>
              <a:t>More than 4 clusters are not often </a:t>
            </a:r>
          </a:p>
          <a:p>
            <a:pPr lvl="1"/>
            <a:r>
              <a:rPr lang="en-US" sz="1200"/>
              <a:t>Not so meaningful to the user to determine the Subsequent trend</a:t>
            </a:r>
          </a:p>
          <a:p>
            <a:r>
              <a:rPr lang="en-US" sz="1600">
                <a:solidFill>
                  <a:srgbClr val="00B0F0"/>
                </a:solidFill>
              </a:rPr>
              <a:t>Conclusion: 5 days, 100% are a set of good parameters, so we set them as the default</a:t>
            </a:r>
          </a:p>
          <a:p>
            <a:endParaRPr lang="en-US" sz="1600"/>
          </a:p>
          <a:p>
            <a:endParaRPr lang="en-US" sz="1600"/>
          </a:p>
          <a:p>
            <a:endParaRPr lang="en-US" sz="1600"/>
          </a:p>
        </p:txBody>
      </p:sp>
      <p:graphicFrame>
        <p:nvGraphicFramePr>
          <p:cNvPr id="13" name="圖表 12">
            <a:extLst>
              <a:ext uri="{FF2B5EF4-FFF2-40B4-BE49-F238E27FC236}">
                <a16:creationId xmlns:a16="http://schemas.microsoft.com/office/drawing/2014/main" id="{FF8AB8D9-E3E3-15B1-E51A-7A29D9F780F0}"/>
              </a:ext>
            </a:extLst>
          </p:cNvPr>
          <p:cNvGraphicFramePr/>
          <p:nvPr>
            <p:extLst>
              <p:ext uri="{D42A27DB-BD31-4B8C-83A1-F6EECF244321}">
                <p14:modId xmlns:p14="http://schemas.microsoft.com/office/powerpoint/2010/main" val="4087734015"/>
              </p:ext>
            </p:extLst>
          </p:nvPr>
        </p:nvGraphicFramePr>
        <p:xfrm>
          <a:off x="5911485" y="1709498"/>
          <a:ext cx="2654767" cy="24519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6405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Subsequent trend analysis</a:t>
            </a:r>
            <a:endParaRPr lang="zh-HK" altLang="en-US"/>
          </a:p>
        </p:txBody>
      </p:sp>
      <p:sp>
        <p:nvSpPr>
          <p:cNvPr id="5" name="Text Placeholder 4">
            <a:extLst>
              <a:ext uri="{FF2B5EF4-FFF2-40B4-BE49-F238E27FC236}">
                <a16:creationId xmlns:a16="http://schemas.microsoft.com/office/drawing/2014/main" id="{FD21E74F-EADA-30F0-1510-77C0F0E07AB6}"/>
              </a:ext>
            </a:extLst>
          </p:cNvPr>
          <p:cNvSpPr>
            <a:spLocks noGrp="1"/>
          </p:cNvSpPr>
          <p:nvPr>
            <p:ph type="body" idx="1"/>
          </p:nvPr>
        </p:nvSpPr>
        <p:spPr/>
        <p:txBody>
          <a:bodyPr/>
          <a:lstStyle/>
          <a:p>
            <a:r>
              <a:rPr lang="en-US"/>
              <a:t># of clusters</a:t>
            </a:r>
          </a:p>
          <a:p>
            <a:r>
              <a:rPr lang="en-US"/>
              <a:t>Randomly picked 30 stocks …..</a:t>
            </a:r>
          </a:p>
        </p:txBody>
      </p:sp>
      <p:sp>
        <p:nvSpPr>
          <p:cNvPr id="6" name="Rectangle 5">
            <a:extLst>
              <a:ext uri="{FF2B5EF4-FFF2-40B4-BE49-F238E27FC236}">
                <a16:creationId xmlns:a16="http://schemas.microsoft.com/office/drawing/2014/main" id="{7FB49A28-D52E-2C1D-EA2D-72FD8DB762CD}"/>
              </a:ext>
            </a:extLst>
          </p:cNvPr>
          <p:cNvSpPr/>
          <p:nvPr/>
        </p:nvSpPr>
        <p:spPr>
          <a:xfrm>
            <a:off x="1949302" y="2954522"/>
            <a:ext cx="3636335" cy="1446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Histogram here</a:t>
            </a:r>
          </a:p>
        </p:txBody>
      </p:sp>
      <p:cxnSp>
        <p:nvCxnSpPr>
          <p:cNvPr id="8" name="Straight Arrow Connector 7">
            <a:extLst>
              <a:ext uri="{FF2B5EF4-FFF2-40B4-BE49-F238E27FC236}">
                <a16:creationId xmlns:a16="http://schemas.microsoft.com/office/drawing/2014/main" id="{7B8ED58F-6762-E342-F368-0E946B87A7F7}"/>
              </a:ext>
            </a:extLst>
          </p:cNvPr>
          <p:cNvCxnSpPr/>
          <p:nvPr/>
        </p:nvCxnSpPr>
        <p:spPr>
          <a:xfrm>
            <a:off x="1842976" y="4557823"/>
            <a:ext cx="4125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1E35FB8-4411-A853-F3BF-4629649BCC16}"/>
              </a:ext>
            </a:extLst>
          </p:cNvPr>
          <p:cNvCxnSpPr>
            <a:cxnSpLocks/>
          </p:cNvCxnSpPr>
          <p:nvPr/>
        </p:nvCxnSpPr>
        <p:spPr>
          <a:xfrm flipV="1">
            <a:off x="1842976" y="2254103"/>
            <a:ext cx="0" cy="2449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2653D8-93A8-734D-EC52-30F82BD94A73}"/>
              </a:ext>
            </a:extLst>
          </p:cNvPr>
          <p:cNvSpPr txBox="1"/>
          <p:nvPr/>
        </p:nvSpPr>
        <p:spPr>
          <a:xfrm>
            <a:off x="5054009" y="4613858"/>
            <a:ext cx="1686680" cy="307777"/>
          </a:xfrm>
          <a:prstGeom prst="rect">
            <a:avLst/>
          </a:prstGeom>
          <a:noFill/>
        </p:spPr>
        <p:txBody>
          <a:bodyPr wrap="none" rtlCol="0">
            <a:spAutoFit/>
          </a:bodyPr>
          <a:lstStyle/>
          <a:p>
            <a:r>
              <a:rPr lang="en-US"/>
              <a:t>Number of clusters</a:t>
            </a:r>
          </a:p>
        </p:txBody>
      </p:sp>
    </p:spTree>
    <p:extLst>
      <p:ext uri="{BB962C8B-B14F-4D97-AF65-F5344CB8AC3E}">
        <p14:creationId xmlns:p14="http://schemas.microsoft.com/office/powerpoint/2010/main" val="2536864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Subsequent trend analysis</a:t>
            </a:r>
            <a:endParaRPr lang="zh-HK" altLang="en-US"/>
          </a:p>
        </p:txBody>
      </p:sp>
      <p:sp>
        <p:nvSpPr>
          <p:cNvPr id="5" name="Text Placeholder 4">
            <a:extLst>
              <a:ext uri="{FF2B5EF4-FFF2-40B4-BE49-F238E27FC236}">
                <a16:creationId xmlns:a16="http://schemas.microsoft.com/office/drawing/2014/main" id="{FD21E74F-EADA-30F0-1510-77C0F0E07AB6}"/>
              </a:ext>
            </a:extLst>
          </p:cNvPr>
          <p:cNvSpPr>
            <a:spLocks noGrp="1"/>
          </p:cNvSpPr>
          <p:nvPr>
            <p:ph type="body" idx="1"/>
          </p:nvPr>
        </p:nvSpPr>
        <p:spPr/>
        <p:txBody>
          <a:bodyPr/>
          <a:lstStyle/>
          <a:p>
            <a:r>
              <a:rPr lang="en-US"/>
              <a:t># of clusters</a:t>
            </a:r>
          </a:p>
          <a:p>
            <a:r>
              <a:rPr lang="en-US"/>
              <a:t>Randomly picked 30 stocks …..</a:t>
            </a:r>
          </a:p>
        </p:txBody>
      </p:sp>
      <p:sp>
        <p:nvSpPr>
          <p:cNvPr id="6" name="Rectangle 5">
            <a:extLst>
              <a:ext uri="{FF2B5EF4-FFF2-40B4-BE49-F238E27FC236}">
                <a16:creationId xmlns:a16="http://schemas.microsoft.com/office/drawing/2014/main" id="{7FB49A28-D52E-2C1D-EA2D-72FD8DB762CD}"/>
              </a:ext>
            </a:extLst>
          </p:cNvPr>
          <p:cNvSpPr/>
          <p:nvPr/>
        </p:nvSpPr>
        <p:spPr>
          <a:xfrm>
            <a:off x="1942214" y="2571750"/>
            <a:ext cx="3636335" cy="1446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t>distplot</a:t>
            </a:r>
            <a:r>
              <a:rPr lang="en-US"/>
              <a:t> of SS score here</a:t>
            </a:r>
          </a:p>
        </p:txBody>
      </p:sp>
      <p:cxnSp>
        <p:nvCxnSpPr>
          <p:cNvPr id="8" name="Straight Arrow Connector 7">
            <a:extLst>
              <a:ext uri="{FF2B5EF4-FFF2-40B4-BE49-F238E27FC236}">
                <a16:creationId xmlns:a16="http://schemas.microsoft.com/office/drawing/2014/main" id="{7B8ED58F-6762-E342-F368-0E946B87A7F7}"/>
              </a:ext>
            </a:extLst>
          </p:cNvPr>
          <p:cNvCxnSpPr/>
          <p:nvPr/>
        </p:nvCxnSpPr>
        <p:spPr>
          <a:xfrm>
            <a:off x="1835888" y="4175051"/>
            <a:ext cx="4125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1E35FB8-4411-A853-F3BF-4629649BCC16}"/>
              </a:ext>
            </a:extLst>
          </p:cNvPr>
          <p:cNvCxnSpPr>
            <a:cxnSpLocks/>
          </p:cNvCxnSpPr>
          <p:nvPr/>
        </p:nvCxnSpPr>
        <p:spPr>
          <a:xfrm flipV="1">
            <a:off x="1835888" y="1871331"/>
            <a:ext cx="0" cy="2449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2653D8-93A8-734D-EC52-30F82BD94A73}"/>
              </a:ext>
            </a:extLst>
          </p:cNvPr>
          <p:cNvSpPr txBox="1"/>
          <p:nvPr/>
        </p:nvSpPr>
        <p:spPr>
          <a:xfrm>
            <a:off x="5046921" y="4231086"/>
            <a:ext cx="912429" cy="307777"/>
          </a:xfrm>
          <a:prstGeom prst="rect">
            <a:avLst/>
          </a:prstGeom>
          <a:noFill/>
        </p:spPr>
        <p:txBody>
          <a:bodyPr wrap="none" rtlCol="0">
            <a:spAutoFit/>
          </a:bodyPr>
          <a:lstStyle/>
          <a:p>
            <a:r>
              <a:rPr lang="en-US"/>
              <a:t>SS score</a:t>
            </a:r>
          </a:p>
        </p:txBody>
      </p:sp>
      <p:sp>
        <p:nvSpPr>
          <p:cNvPr id="3" name="TextBox 2">
            <a:extLst>
              <a:ext uri="{FF2B5EF4-FFF2-40B4-BE49-F238E27FC236}">
                <a16:creationId xmlns:a16="http://schemas.microsoft.com/office/drawing/2014/main" id="{FB0F40B6-4DA9-5115-B301-F26AC396B971}"/>
              </a:ext>
            </a:extLst>
          </p:cNvPr>
          <p:cNvSpPr txBox="1"/>
          <p:nvPr/>
        </p:nvSpPr>
        <p:spPr>
          <a:xfrm>
            <a:off x="6457508" y="2348748"/>
            <a:ext cx="2296632" cy="1169551"/>
          </a:xfrm>
          <a:prstGeom prst="rect">
            <a:avLst/>
          </a:prstGeom>
          <a:noFill/>
        </p:spPr>
        <p:txBody>
          <a:bodyPr wrap="square" rtlCol="0">
            <a:spAutoFit/>
          </a:bodyPr>
          <a:lstStyle/>
          <a:p>
            <a:r>
              <a:rPr lang="en-US"/>
              <a:t>This is to show the distribution of the SS score (to tell in most of the cases, whether a high enough SS score exists)</a:t>
            </a:r>
          </a:p>
        </p:txBody>
      </p:sp>
    </p:spTree>
    <p:extLst>
      <p:ext uri="{BB962C8B-B14F-4D97-AF65-F5344CB8AC3E}">
        <p14:creationId xmlns:p14="http://schemas.microsoft.com/office/powerpoint/2010/main" val="1218993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Subsequent trend analysis</a:t>
            </a:r>
            <a:endParaRPr lang="zh-HK" altLang="en-US"/>
          </a:p>
        </p:txBody>
      </p:sp>
      <p:sp>
        <p:nvSpPr>
          <p:cNvPr id="5" name="Text Placeholder 4">
            <a:extLst>
              <a:ext uri="{FF2B5EF4-FFF2-40B4-BE49-F238E27FC236}">
                <a16:creationId xmlns:a16="http://schemas.microsoft.com/office/drawing/2014/main" id="{FD21E74F-EADA-30F0-1510-77C0F0E07AB6}"/>
              </a:ext>
            </a:extLst>
          </p:cNvPr>
          <p:cNvSpPr>
            <a:spLocks noGrp="1"/>
          </p:cNvSpPr>
          <p:nvPr>
            <p:ph type="body" idx="1"/>
          </p:nvPr>
        </p:nvSpPr>
        <p:spPr/>
        <p:txBody>
          <a:bodyPr/>
          <a:lstStyle/>
          <a:p>
            <a:r>
              <a:rPr lang="en-US"/>
              <a:t># of clusters</a:t>
            </a:r>
          </a:p>
          <a:p>
            <a:r>
              <a:rPr lang="en-US"/>
              <a:t>Randomly picked 30 stocks …..</a:t>
            </a:r>
          </a:p>
        </p:txBody>
      </p:sp>
      <p:sp>
        <p:nvSpPr>
          <p:cNvPr id="3" name="TextBox 2">
            <a:extLst>
              <a:ext uri="{FF2B5EF4-FFF2-40B4-BE49-F238E27FC236}">
                <a16:creationId xmlns:a16="http://schemas.microsoft.com/office/drawing/2014/main" id="{FB0F40B6-4DA9-5115-B301-F26AC396B971}"/>
              </a:ext>
            </a:extLst>
          </p:cNvPr>
          <p:cNvSpPr txBox="1"/>
          <p:nvPr/>
        </p:nvSpPr>
        <p:spPr>
          <a:xfrm>
            <a:off x="6457508" y="2348748"/>
            <a:ext cx="2296632" cy="1169551"/>
          </a:xfrm>
          <a:prstGeom prst="rect">
            <a:avLst/>
          </a:prstGeom>
          <a:noFill/>
        </p:spPr>
        <p:txBody>
          <a:bodyPr wrap="square" rtlCol="0">
            <a:spAutoFit/>
          </a:bodyPr>
          <a:lstStyle/>
          <a:p>
            <a:r>
              <a:rPr lang="en-US"/>
              <a:t>This is to show the distribution of the SS score (to tell in most of the cases, whether a high enough SS score exists)</a:t>
            </a:r>
          </a:p>
        </p:txBody>
      </p:sp>
      <p:graphicFrame>
        <p:nvGraphicFramePr>
          <p:cNvPr id="6" name="圖表 5">
            <a:extLst>
              <a:ext uri="{FF2B5EF4-FFF2-40B4-BE49-F238E27FC236}">
                <a16:creationId xmlns:a16="http://schemas.microsoft.com/office/drawing/2014/main" id="{2D37638D-83AA-4281-B564-249666978386}"/>
              </a:ext>
            </a:extLst>
          </p:cNvPr>
          <p:cNvGraphicFramePr/>
          <p:nvPr>
            <p:extLst>
              <p:ext uri="{D42A27DB-BD31-4B8C-83A1-F6EECF244321}">
                <p14:modId xmlns:p14="http://schemas.microsoft.com/office/powerpoint/2010/main" val="3627113332"/>
              </p:ext>
            </p:extLst>
          </p:nvPr>
        </p:nvGraphicFramePr>
        <p:xfrm>
          <a:off x="1228086" y="2169778"/>
          <a:ext cx="2406616" cy="23091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AC17BA7A-8F3F-477D-9AD0-2AB63965D6AB}"/>
              </a:ext>
            </a:extLst>
          </p:cNvPr>
          <p:cNvGraphicFramePr/>
          <p:nvPr>
            <p:extLst>
              <p:ext uri="{D42A27DB-BD31-4B8C-83A1-F6EECF244321}">
                <p14:modId xmlns:p14="http://schemas.microsoft.com/office/powerpoint/2010/main" val="962994672"/>
              </p:ext>
            </p:extLst>
          </p:nvPr>
        </p:nvGraphicFramePr>
        <p:xfrm>
          <a:off x="3685308" y="1899474"/>
          <a:ext cx="2923309" cy="2799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25482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Subsequent trend analysis</a:t>
            </a:r>
            <a:endParaRPr lang="zh-HK" altLang="en-US"/>
          </a:p>
        </p:txBody>
      </p:sp>
      <p:pic>
        <p:nvPicPr>
          <p:cNvPr id="4" name="圖片 3" descr="一張含有 文字, 圖表, 繪圖, 行 的圖片&#10;&#10;自動產生的描述">
            <a:extLst>
              <a:ext uri="{FF2B5EF4-FFF2-40B4-BE49-F238E27FC236}">
                <a16:creationId xmlns:a16="http://schemas.microsoft.com/office/drawing/2014/main" id="{F8C89709-0772-7E05-3B53-CD9E9A32E69B}"/>
              </a:ext>
            </a:extLst>
          </p:cNvPr>
          <p:cNvPicPr>
            <a:picLocks noChangeAspect="1"/>
          </p:cNvPicPr>
          <p:nvPr/>
        </p:nvPicPr>
        <p:blipFill>
          <a:blip r:embed="rId2"/>
          <a:stretch>
            <a:fillRect/>
          </a:stretch>
        </p:blipFill>
        <p:spPr>
          <a:xfrm>
            <a:off x="5568661" y="1521403"/>
            <a:ext cx="3409950" cy="2724150"/>
          </a:xfrm>
          <a:prstGeom prst="rect">
            <a:avLst/>
          </a:prstGeom>
        </p:spPr>
      </p:pic>
      <p:sp>
        <p:nvSpPr>
          <p:cNvPr id="10" name="Text Placeholder 4">
            <a:extLst>
              <a:ext uri="{FF2B5EF4-FFF2-40B4-BE49-F238E27FC236}">
                <a16:creationId xmlns:a16="http://schemas.microsoft.com/office/drawing/2014/main" id="{18669378-8B6B-D434-5A4B-C86B82CA0870}"/>
              </a:ext>
            </a:extLst>
          </p:cNvPr>
          <p:cNvSpPr txBox="1">
            <a:spLocks/>
          </p:cNvSpPr>
          <p:nvPr/>
        </p:nvSpPr>
        <p:spPr>
          <a:xfrm>
            <a:off x="663695" y="1287006"/>
            <a:ext cx="5022394" cy="3490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Work Sans Light"/>
              <a:buChar char="●"/>
              <a:defRPr sz="1800" b="0" i="0" u="none" strike="noStrike" cap="none">
                <a:solidFill>
                  <a:schemeClr val="dk1"/>
                </a:solidFill>
                <a:latin typeface="Overpass"/>
                <a:ea typeface="Overpass"/>
                <a:cs typeface="Overpass"/>
                <a:sym typeface="Overpass"/>
              </a:defRPr>
            </a:lvl1pPr>
            <a:lvl2pPr marL="914400" marR="0" lvl="1"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2pPr>
            <a:lvl3pPr marL="1371600" marR="0" lvl="2"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3pPr>
            <a:lvl4pPr marL="1828800" marR="0" lvl="3"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4pPr>
            <a:lvl5pPr marL="2286000" marR="0" lvl="4"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5pPr>
            <a:lvl6pPr marL="2743200" marR="0" lvl="5"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6pPr>
            <a:lvl7pPr marL="3200400" marR="0" lvl="6"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7pPr>
            <a:lvl8pPr marL="3657600" marR="0" lvl="7"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8pPr>
            <a:lvl9pPr marL="4114800" marR="0" lvl="8"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9pPr>
          </a:lstStyle>
          <a:p>
            <a:r>
              <a:rPr lang="en-US" sz="1600"/>
              <a:t>Silhouette Score </a:t>
            </a:r>
          </a:p>
          <a:p>
            <a:r>
              <a:rPr lang="en-US" sz="1600"/>
              <a:t>Randomly picked 30 stocks with </a:t>
            </a:r>
          </a:p>
          <a:p>
            <a:pPr lvl="1"/>
            <a:r>
              <a:rPr lang="en-US" sz="1200"/>
              <a:t>tolerance = 100% </a:t>
            </a:r>
          </a:p>
          <a:p>
            <a:pPr lvl="1"/>
            <a:r>
              <a:rPr lang="en-US" sz="1200"/>
              <a:t>trend-matching window = 5 days</a:t>
            </a:r>
          </a:p>
          <a:p>
            <a:r>
              <a:rPr lang="en-US" sz="1600"/>
              <a:t>Around 0.5 SS are the most frequent  </a:t>
            </a:r>
          </a:p>
          <a:p>
            <a:pPr lvl="1"/>
            <a:r>
              <a:rPr lang="en-US" sz="1200"/>
              <a:t>well-clustered </a:t>
            </a:r>
          </a:p>
          <a:p>
            <a:pPr lvl="1"/>
            <a:r>
              <a:rPr lang="en-US" sz="1200"/>
              <a:t>moderate separation between clusters</a:t>
            </a:r>
            <a:endParaRPr lang="en-US"/>
          </a:p>
          <a:p>
            <a:r>
              <a:rPr lang="en-US" sz="1600"/>
              <a:t>Less than 0.3 SS are not often </a:t>
            </a:r>
          </a:p>
          <a:p>
            <a:pPr lvl="1"/>
            <a:r>
              <a:rPr lang="en-US" sz="1200"/>
              <a:t>overlapping clusters or an unclear separation between clusters</a:t>
            </a:r>
          </a:p>
          <a:p>
            <a:r>
              <a:rPr lang="en-US" sz="1600">
                <a:solidFill>
                  <a:srgbClr val="00B0F0"/>
                </a:solidFill>
              </a:rPr>
              <a:t>Conclusion: Most of the picked # of clusters are with a reasonable Silhouette Score, so the trends are well-clustered</a:t>
            </a:r>
          </a:p>
          <a:p>
            <a:endParaRPr lang="en-US" sz="1600"/>
          </a:p>
          <a:p>
            <a:endParaRPr lang="en-US" sz="1600"/>
          </a:p>
          <a:p>
            <a:endParaRPr lang="en-US" sz="1600"/>
          </a:p>
        </p:txBody>
      </p:sp>
    </p:spTree>
    <p:extLst>
      <p:ext uri="{BB962C8B-B14F-4D97-AF65-F5344CB8AC3E}">
        <p14:creationId xmlns:p14="http://schemas.microsoft.com/office/powerpoint/2010/main" val="4231501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Subsequent trend analysis</a:t>
            </a:r>
            <a:endParaRPr lang="zh-HK" altLang="en-US"/>
          </a:p>
        </p:txBody>
      </p:sp>
      <p:pic>
        <p:nvPicPr>
          <p:cNvPr id="6" name="圖片 5" descr="一張含有 文字, 圖表, 螢幕擷取畫面, 行 的圖片&#10;&#10;自動產生的描述">
            <a:extLst>
              <a:ext uri="{FF2B5EF4-FFF2-40B4-BE49-F238E27FC236}">
                <a16:creationId xmlns:a16="http://schemas.microsoft.com/office/drawing/2014/main" id="{97118494-411B-BD0B-8002-8BB4016D2714}"/>
              </a:ext>
            </a:extLst>
          </p:cNvPr>
          <p:cNvPicPr>
            <a:picLocks noChangeAspect="1"/>
          </p:cNvPicPr>
          <p:nvPr/>
        </p:nvPicPr>
        <p:blipFill rotWithShape="1">
          <a:blip r:embed="rId2"/>
          <a:srcRect r="921"/>
          <a:stretch/>
        </p:blipFill>
        <p:spPr>
          <a:xfrm>
            <a:off x="5284859" y="1310739"/>
            <a:ext cx="2879528" cy="3486892"/>
          </a:xfrm>
          <a:prstGeom prst="rect">
            <a:avLst/>
          </a:prstGeom>
        </p:spPr>
      </p:pic>
      <p:sp>
        <p:nvSpPr>
          <p:cNvPr id="9" name="Text Placeholder 4">
            <a:extLst>
              <a:ext uri="{FF2B5EF4-FFF2-40B4-BE49-F238E27FC236}">
                <a16:creationId xmlns:a16="http://schemas.microsoft.com/office/drawing/2014/main" id="{E3E26411-B56F-F4A4-ADDD-C685BFFC0B97}"/>
              </a:ext>
            </a:extLst>
          </p:cNvPr>
          <p:cNvSpPr txBox="1">
            <a:spLocks/>
          </p:cNvSpPr>
          <p:nvPr/>
        </p:nvSpPr>
        <p:spPr>
          <a:xfrm>
            <a:off x="663695" y="1287006"/>
            <a:ext cx="3909083" cy="3490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Work Sans Light"/>
              <a:buChar char="●"/>
              <a:defRPr sz="1800" b="0" i="0" u="none" strike="noStrike" cap="none">
                <a:solidFill>
                  <a:schemeClr val="dk1"/>
                </a:solidFill>
                <a:latin typeface="Overpass"/>
                <a:ea typeface="Overpass"/>
                <a:cs typeface="Overpass"/>
                <a:sym typeface="Overpass"/>
              </a:defRPr>
            </a:lvl1pPr>
            <a:lvl2pPr marL="914400" marR="0" lvl="1"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2pPr>
            <a:lvl3pPr marL="1371600" marR="0" lvl="2"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3pPr>
            <a:lvl4pPr marL="1828800" marR="0" lvl="3"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4pPr>
            <a:lvl5pPr marL="2286000" marR="0" lvl="4"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5pPr>
            <a:lvl6pPr marL="2743200" marR="0" lvl="5"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6pPr>
            <a:lvl7pPr marL="3200400" marR="0" lvl="6"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7pPr>
            <a:lvl8pPr marL="3657600" marR="0" lvl="7"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8pPr>
            <a:lvl9pPr marL="4114800" marR="0" lvl="8" indent="-304800" algn="l" rtl="0">
              <a:lnSpc>
                <a:spcPct val="100000"/>
              </a:lnSpc>
              <a:spcBef>
                <a:spcPts val="0"/>
              </a:spcBef>
              <a:spcAft>
                <a:spcPts val="0"/>
              </a:spcAft>
              <a:buClr>
                <a:schemeClr val="dk1"/>
              </a:buClr>
              <a:buSzPts val="1200"/>
              <a:buFont typeface="Nunito Light"/>
              <a:buChar char="■"/>
              <a:defRPr sz="1400" b="0" i="0" u="none" strike="noStrike" cap="none">
                <a:solidFill>
                  <a:schemeClr val="dk1"/>
                </a:solidFill>
                <a:latin typeface="Overpass"/>
                <a:ea typeface="Overpass"/>
                <a:cs typeface="Overpass"/>
                <a:sym typeface="Overpass"/>
              </a:defRPr>
            </a:lvl9pPr>
          </a:lstStyle>
          <a:p>
            <a:r>
              <a:rPr lang="en-US" sz="1600"/>
              <a:t>Stock: AAPL</a:t>
            </a:r>
          </a:p>
          <a:p>
            <a:r>
              <a:rPr lang="en-US" sz="1600"/>
              <a:t>Most of Subsequent trend and actual stock price last day return are </a:t>
            </a:r>
            <a:r>
              <a:rPr lang="en-US" sz="1600">
                <a:solidFill>
                  <a:srgbClr val="00B0F0"/>
                </a:solidFill>
              </a:rPr>
              <a:t>positive </a:t>
            </a:r>
          </a:p>
          <a:p>
            <a:r>
              <a:rPr lang="en-US" sz="1600"/>
              <a:t>The trend of our Subsequent trend analysis in </a:t>
            </a:r>
            <a:r>
              <a:rPr lang="en-US" sz="1600">
                <a:solidFill>
                  <a:srgbClr val="0070C0"/>
                </a:solidFill>
              </a:rPr>
              <a:t>blue dot line</a:t>
            </a:r>
            <a:r>
              <a:rPr lang="en-US" sz="1600"/>
              <a:t> is like the actual price  </a:t>
            </a:r>
            <a:endParaRPr lang="en-US"/>
          </a:p>
          <a:p>
            <a:r>
              <a:rPr lang="en-US" sz="1600"/>
              <a:t>However, the </a:t>
            </a:r>
            <a:r>
              <a:rPr lang="en-US" sz="1600">
                <a:solidFill>
                  <a:srgbClr val="0070C0"/>
                </a:solidFill>
              </a:rPr>
              <a:t>blue dot line </a:t>
            </a:r>
            <a:r>
              <a:rPr lang="en-US" sz="1600">
                <a:solidFill>
                  <a:schemeClr val="tx1"/>
                </a:solidFill>
              </a:rPr>
              <a:t>trend is not the most likely Subsequent trend </a:t>
            </a:r>
          </a:p>
          <a:p>
            <a:r>
              <a:rPr lang="en-US" sz="1600">
                <a:solidFill>
                  <a:srgbClr val="00B0F0"/>
                </a:solidFill>
              </a:rPr>
              <a:t>Conclusion: Our Subsequent trend analysis can really provide some useful Subsequent trend to user for reference</a:t>
            </a:r>
          </a:p>
        </p:txBody>
      </p:sp>
      <p:sp>
        <p:nvSpPr>
          <p:cNvPr id="11" name="文字方塊 10">
            <a:extLst>
              <a:ext uri="{FF2B5EF4-FFF2-40B4-BE49-F238E27FC236}">
                <a16:creationId xmlns:a16="http://schemas.microsoft.com/office/drawing/2014/main" id="{A375E685-AFD2-9746-F1B0-169F3C6E77AA}"/>
              </a:ext>
            </a:extLst>
          </p:cNvPr>
          <p:cNvSpPr txBox="1"/>
          <p:nvPr/>
        </p:nvSpPr>
        <p:spPr>
          <a:xfrm>
            <a:off x="4993409" y="1147122"/>
            <a:ext cx="34636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1200" b="1">
                <a:solidFill>
                  <a:srgbClr val="FF0000"/>
                </a:solidFill>
              </a:rPr>
              <a:t>Subsequent trend analysis on 4/20 - 4/24</a:t>
            </a:r>
          </a:p>
        </p:txBody>
      </p:sp>
      <mc:AlternateContent xmlns:mc="http://schemas.openxmlformats.org/markup-compatibility/2006" xmlns:p14="http://schemas.microsoft.com/office/powerpoint/2010/main">
        <mc:Choice Requires="p14">
          <p:contentPart p14:bwMode="auto" r:id="rId3">
            <p14:nvContentPartPr>
              <p14:cNvPr id="20" name="筆跡 19">
                <a:extLst>
                  <a:ext uri="{FF2B5EF4-FFF2-40B4-BE49-F238E27FC236}">
                    <a16:creationId xmlns:a16="http://schemas.microsoft.com/office/drawing/2014/main" id="{113A1156-7949-F5EA-44E4-63454022C717}"/>
                  </a:ext>
                </a:extLst>
              </p14:cNvPr>
              <p14:cNvContentPartPr/>
              <p14:nvPr/>
            </p14:nvContentPartPr>
            <p14:xfrm>
              <a:off x="4915183" y="4002222"/>
              <a:ext cx="1080" cy="720"/>
            </p14:xfrm>
          </p:contentPart>
        </mc:Choice>
        <mc:Fallback xmlns="">
          <p:pic>
            <p:nvPicPr>
              <p:cNvPr id="20" name="筆跡 19">
                <a:extLst>
                  <a:ext uri="{FF2B5EF4-FFF2-40B4-BE49-F238E27FC236}">
                    <a16:creationId xmlns:a16="http://schemas.microsoft.com/office/drawing/2014/main" id="{113A1156-7949-F5EA-44E4-63454022C717}"/>
                  </a:ext>
                </a:extLst>
              </p:cNvPr>
              <p:cNvPicPr/>
              <p:nvPr/>
            </p:nvPicPr>
            <p:blipFill>
              <a:blip r:embed="rId4"/>
              <a:stretch>
                <a:fillRect/>
              </a:stretch>
            </p:blipFill>
            <p:spPr>
              <a:xfrm>
                <a:off x="4908433" y="3993222"/>
                <a:ext cx="14310" cy="18360"/>
              </a:xfrm>
              <a:prstGeom prst="rect">
                <a:avLst/>
              </a:prstGeom>
            </p:spPr>
          </p:pic>
        </mc:Fallback>
      </mc:AlternateContent>
      <p:cxnSp>
        <p:nvCxnSpPr>
          <p:cNvPr id="4" name="直線單箭頭接點 3">
            <a:extLst>
              <a:ext uri="{FF2B5EF4-FFF2-40B4-BE49-F238E27FC236}">
                <a16:creationId xmlns:a16="http://schemas.microsoft.com/office/drawing/2014/main" id="{03472952-FC31-C8D7-09DF-ABBAD4DDDEB0}"/>
              </a:ext>
            </a:extLst>
          </p:cNvPr>
          <p:cNvCxnSpPr/>
          <p:nvPr/>
        </p:nvCxnSpPr>
        <p:spPr>
          <a:xfrm flipV="1">
            <a:off x="5649515" y="4169172"/>
            <a:ext cx="388938" cy="31750"/>
          </a:xfrm>
          <a:prstGeom prst="straightConnector1">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4AF4D49E-22C9-8016-2A85-AB16874A77CC}"/>
              </a:ext>
            </a:extLst>
          </p:cNvPr>
          <p:cNvCxnSpPr/>
          <p:nvPr/>
        </p:nvCxnSpPr>
        <p:spPr>
          <a:xfrm flipV="1">
            <a:off x="6044405" y="4077889"/>
            <a:ext cx="396876" cy="103189"/>
          </a:xfrm>
          <a:prstGeom prst="straightConnector1">
            <a:avLst/>
          </a:prstGeom>
          <a:ln w="12700">
            <a:solidFill>
              <a:srgbClr val="FFFF00"/>
            </a:solidFill>
          </a:ln>
        </p:spPr>
        <p:style>
          <a:lnRef idx="1">
            <a:schemeClr val="dk1"/>
          </a:lnRef>
          <a:fillRef idx="0">
            <a:schemeClr val="dk1"/>
          </a:fillRef>
          <a:effectRef idx="0">
            <a:schemeClr val="dk1"/>
          </a:effectRef>
          <a:fontRef idx="minor">
            <a:schemeClr val="tx1"/>
          </a:fontRef>
        </p:style>
      </p:cxnSp>
      <p:cxnSp>
        <p:nvCxnSpPr>
          <p:cNvPr id="32" name="直線單箭頭接點 31">
            <a:extLst>
              <a:ext uri="{FF2B5EF4-FFF2-40B4-BE49-F238E27FC236}">
                <a16:creationId xmlns:a16="http://schemas.microsoft.com/office/drawing/2014/main" id="{B3B1898E-5FC1-47E2-7937-E160D35BEFB5}"/>
              </a:ext>
            </a:extLst>
          </p:cNvPr>
          <p:cNvCxnSpPr/>
          <p:nvPr/>
        </p:nvCxnSpPr>
        <p:spPr>
          <a:xfrm flipV="1">
            <a:off x="6447234" y="4024312"/>
            <a:ext cx="531810" cy="47623"/>
          </a:xfrm>
          <a:prstGeom prst="straightConnector1">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2E055604-B524-5F63-B49A-10A6ED2510CD}"/>
              </a:ext>
            </a:extLst>
          </p:cNvPr>
          <p:cNvCxnSpPr/>
          <p:nvPr/>
        </p:nvCxnSpPr>
        <p:spPr>
          <a:xfrm flipV="1">
            <a:off x="6984999" y="3962797"/>
            <a:ext cx="365125" cy="55562"/>
          </a:xfrm>
          <a:prstGeom prst="straightConnector1">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BCD6CBE-F0E0-ACEF-E6AC-D9C8DAB62CA9}"/>
              </a:ext>
            </a:extLst>
          </p:cNvPr>
          <p:cNvCxnSpPr/>
          <p:nvPr/>
        </p:nvCxnSpPr>
        <p:spPr>
          <a:xfrm>
            <a:off x="7356077" y="3966766"/>
            <a:ext cx="404812" cy="107156"/>
          </a:xfrm>
          <a:prstGeom prst="straightConnector1">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529BD4E1-BB9F-8C8F-46FD-41D297DC64A2}"/>
              </a:ext>
            </a:extLst>
          </p:cNvPr>
          <p:cNvSpPr txBox="1"/>
          <p:nvPr/>
        </p:nvSpPr>
        <p:spPr>
          <a:xfrm>
            <a:off x="5286374" y="4772024"/>
            <a:ext cx="27146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1200">
                <a:solidFill>
                  <a:srgbClr val="D82727"/>
                </a:solidFill>
                <a:highlight>
                  <a:srgbClr val="FFFF00"/>
                </a:highlight>
              </a:rPr>
              <a:t>Actual stock price on 4/24 - 4/28</a:t>
            </a:r>
          </a:p>
        </p:txBody>
      </p:sp>
    </p:spTree>
    <p:extLst>
      <p:ext uri="{BB962C8B-B14F-4D97-AF65-F5344CB8AC3E}">
        <p14:creationId xmlns:p14="http://schemas.microsoft.com/office/powerpoint/2010/main" val="2213500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67F24-BC0A-C62C-B681-C12EDE9ECC1B}"/>
              </a:ext>
            </a:extLst>
          </p:cNvPr>
          <p:cNvSpPr/>
          <p:nvPr/>
        </p:nvSpPr>
        <p:spPr>
          <a:xfrm>
            <a:off x="3377645" y="1178698"/>
            <a:ext cx="5200950" cy="376469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Version control</a:t>
            </a:r>
          </a:p>
        </p:txBody>
      </p:sp>
      <p:sp>
        <p:nvSpPr>
          <p:cNvPr id="5" name="Text Placeholder 4">
            <a:extLst>
              <a:ext uri="{FF2B5EF4-FFF2-40B4-BE49-F238E27FC236}">
                <a16:creationId xmlns:a16="http://schemas.microsoft.com/office/drawing/2014/main" id="{62E1DC88-D07C-2418-8520-1892CB41ECA6}"/>
              </a:ext>
            </a:extLst>
          </p:cNvPr>
          <p:cNvSpPr>
            <a:spLocks noGrp="1"/>
          </p:cNvSpPr>
          <p:nvPr>
            <p:ph type="body" idx="1"/>
          </p:nvPr>
        </p:nvSpPr>
        <p:spPr>
          <a:xfrm>
            <a:off x="444720" y="1290306"/>
            <a:ext cx="2742299" cy="2810544"/>
          </a:xfrm>
        </p:spPr>
        <p:txBody>
          <a:bodyPr/>
          <a:lstStyle/>
          <a:p>
            <a:pPr marL="241300" marR="50800" indent="-203200">
              <a:buFont typeface="Work Sans,Sans-Serif"/>
            </a:pPr>
            <a:r>
              <a:rPr lang="en-US" sz="1400">
                <a:latin typeface="Arial"/>
                <a:cs typeface="Arial"/>
              </a:rPr>
              <a:t>Powered by Git and GitHub</a:t>
            </a:r>
            <a:endParaRPr lang="en-US"/>
          </a:p>
        </p:txBody>
      </p:sp>
      <p:pic>
        <p:nvPicPr>
          <p:cNvPr id="3" name="Picture 2" descr="A screenshot of a computer&#10;&#10;Description automatically generated">
            <a:extLst>
              <a:ext uri="{FF2B5EF4-FFF2-40B4-BE49-F238E27FC236}">
                <a16:creationId xmlns:a16="http://schemas.microsoft.com/office/drawing/2014/main" id="{5181FC26-72C7-D114-3F4E-CB64BC8F2C4E}"/>
              </a:ext>
            </a:extLst>
          </p:cNvPr>
          <p:cNvPicPr>
            <a:picLocks noChangeAspect="1"/>
          </p:cNvPicPr>
          <p:nvPr/>
        </p:nvPicPr>
        <p:blipFill>
          <a:blip r:embed="rId2"/>
          <a:stretch>
            <a:fillRect/>
          </a:stretch>
        </p:blipFill>
        <p:spPr>
          <a:xfrm>
            <a:off x="3223169" y="1291773"/>
            <a:ext cx="5207000" cy="3529772"/>
          </a:xfrm>
          <a:prstGeom prst="rect">
            <a:avLst/>
          </a:prstGeom>
        </p:spPr>
      </p:pic>
      <p:pic>
        <p:nvPicPr>
          <p:cNvPr id="4" name="Picture 3" descr="File:Git icon.svg - Wikipedia">
            <a:extLst>
              <a:ext uri="{FF2B5EF4-FFF2-40B4-BE49-F238E27FC236}">
                <a16:creationId xmlns:a16="http://schemas.microsoft.com/office/drawing/2014/main" id="{6E472C6D-378F-7785-2196-836739A8AAC5}"/>
              </a:ext>
            </a:extLst>
          </p:cNvPr>
          <p:cNvPicPr>
            <a:picLocks noChangeAspect="1"/>
          </p:cNvPicPr>
          <p:nvPr/>
        </p:nvPicPr>
        <p:blipFill>
          <a:blip r:embed="rId3"/>
          <a:stretch>
            <a:fillRect/>
          </a:stretch>
        </p:blipFill>
        <p:spPr>
          <a:xfrm>
            <a:off x="681228" y="2558034"/>
            <a:ext cx="1005840" cy="1005840"/>
          </a:xfrm>
          <a:prstGeom prst="rect">
            <a:avLst/>
          </a:prstGeom>
        </p:spPr>
      </p:pic>
      <p:pic>
        <p:nvPicPr>
          <p:cNvPr id="6" name="Picture 5" descr="Github Logo - Free social media icons">
            <a:extLst>
              <a:ext uri="{FF2B5EF4-FFF2-40B4-BE49-F238E27FC236}">
                <a16:creationId xmlns:a16="http://schemas.microsoft.com/office/drawing/2014/main" id="{66C3E351-EDBB-6FFC-6875-C3AFE44722E2}"/>
              </a:ext>
            </a:extLst>
          </p:cNvPr>
          <p:cNvPicPr>
            <a:picLocks noChangeAspect="1"/>
          </p:cNvPicPr>
          <p:nvPr/>
        </p:nvPicPr>
        <p:blipFill>
          <a:blip r:embed="rId4"/>
          <a:stretch>
            <a:fillRect/>
          </a:stretch>
        </p:blipFill>
        <p:spPr>
          <a:xfrm>
            <a:off x="1938528" y="2631186"/>
            <a:ext cx="859536" cy="864108"/>
          </a:xfrm>
          <a:prstGeom prst="rect">
            <a:avLst/>
          </a:prstGeom>
        </p:spPr>
      </p:pic>
    </p:spTree>
    <p:extLst>
      <p:ext uri="{BB962C8B-B14F-4D97-AF65-F5344CB8AC3E}">
        <p14:creationId xmlns:p14="http://schemas.microsoft.com/office/powerpoint/2010/main" val="1358230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DB6-315E-0914-418A-D94E3BA895B5}"/>
              </a:ext>
            </a:extLst>
          </p:cNvPr>
          <p:cNvSpPr>
            <a:spLocks noGrp="1"/>
          </p:cNvSpPr>
          <p:nvPr>
            <p:ph type="title"/>
          </p:nvPr>
        </p:nvSpPr>
        <p:spPr/>
        <p:txBody>
          <a:bodyPr/>
          <a:lstStyle/>
          <a:p>
            <a:r>
              <a:rPr lang="en-US" altLang="zh-HK"/>
              <a:t>Test cases</a:t>
            </a:r>
            <a:endParaRPr lang="zh-HK" altLang="en-US"/>
          </a:p>
        </p:txBody>
      </p:sp>
      <p:sp>
        <p:nvSpPr>
          <p:cNvPr id="5" name="Text Placeholder 4">
            <a:extLst>
              <a:ext uri="{FF2B5EF4-FFF2-40B4-BE49-F238E27FC236}">
                <a16:creationId xmlns:a16="http://schemas.microsoft.com/office/drawing/2014/main" id="{62E1DC88-D07C-2418-8520-1892CB41ECA6}"/>
              </a:ext>
            </a:extLst>
          </p:cNvPr>
          <p:cNvSpPr>
            <a:spLocks noGrp="1"/>
          </p:cNvSpPr>
          <p:nvPr>
            <p:ph type="body" idx="1"/>
          </p:nvPr>
        </p:nvSpPr>
        <p:spPr/>
        <p:txBody>
          <a:bodyPr/>
          <a:lstStyle/>
          <a:p>
            <a:pPr marL="241300" marR="50800" indent="-203200">
              <a:buFont typeface="Work Sans,Sans-Serif"/>
            </a:pPr>
            <a:r>
              <a:rPr lang="en-US" sz="1400">
                <a:latin typeface="Arial"/>
                <a:cs typeface="Arial"/>
              </a:rPr>
              <a:t>Usability</a:t>
            </a:r>
          </a:p>
          <a:p>
            <a:pPr marL="698500" marR="50800" lvl="1" indent="-203200">
              <a:buFont typeface="Work Sans,Sans-Serif"/>
              <a:buChar char="●"/>
            </a:pPr>
            <a:r>
              <a:rPr lang="en-US">
                <a:latin typeface="Arial"/>
                <a:cs typeface="Arial"/>
              </a:rPr>
              <a:t>Effectiveness </a:t>
            </a:r>
            <a:r>
              <a:rPr lang="en-US">
                <a:cs typeface="Arial"/>
              </a:rPr>
              <a:t>✔</a:t>
            </a:r>
          </a:p>
          <a:p>
            <a:pPr marL="698500" marR="50800" lvl="1" indent="-203200">
              <a:buFont typeface="Work Sans,Sans-Serif"/>
              <a:buChar char="●"/>
            </a:pPr>
            <a:r>
              <a:rPr lang="en-US">
                <a:latin typeface="Arial"/>
                <a:cs typeface="Arial"/>
              </a:rPr>
              <a:t>Efficiency </a:t>
            </a:r>
            <a:r>
              <a:rPr lang="en-US">
                <a:cs typeface="Arial"/>
              </a:rPr>
              <a:t>  ✔</a:t>
            </a:r>
          </a:p>
          <a:p>
            <a:pPr marL="698500" marR="50800" lvl="1" indent="-203200">
              <a:buFont typeface="Work Sans,Sans-Serif"/>
              <a:buChar char="●"/>
            </a:pPr>
            <a:r>
              <a:rPr lang="en-US">
                <a:latin typeface="Arial"/>
                <a:cs typeface="Arial"/>
              </a:rPr>
              <a:t>Satisfaction</a:t>
            </a:r>
            <a:r>
              <a:rPr lang="en-US">
                <a:cs typeface="Arial"/>
              </a:rPr>
              <a:t>  ✔</a:t>
            </a:r>
          </a:p>
          <a:p>
            <a:pPr marL="698500" marR="50800" lvl="1" indent="-203200">
              <a:buFont typeface="Work Sans,Sans-Serif"/>
              <a:buChar char="●"/>
            </a:pPr>
            <a:r>
              <a:rPr lang="en-US">
                <a:latin typeface="Arial"/>
                <a:cs typeface="Arial"/>
              </a:rPr>
              <a:t>Error-free    </a:t>
            </a:r>
            <a:r>
              <a:rPr lang="en-US">
                <a:cs typeface="Arial"/>
              </a:rPr>
              <a:t>✔</a:t>
            </a:r>
            <a:endParaRPr lang="en-US">
              <a:latin typeface="Arial"/>
              <a:cs typeface="Arial"/>
            </a:endParaRPr>
          </a:p>
          <a:p>
            <a:pPr marL="698500" marR="50800" lvl="1" indent="-203200">
              <a:buFont typeface="Work Sans,Sans-Serif"/>
              <a:buChar char="●"/>
            </a:pPr>
            <a:r>
              <a:rPr lang="en-US">
                <a:latin typeface="Arial"/>
                <a:cs typeface="Arial"/>
              </a:rPr>
              <a:t>Learnability    </a:t>
            </a:r>
            <a:r>
              <a:rPr lang="en-US">
                <a:cs typeface="Arial"/>
              </a:rPr>
              <a:t>✔</a:t>
            </a:r>
          </a:p>
          <a:p>
            <a:pPr marL="698500" marR="50800" lvl="1" indent="-203200">
              <a:buFont typeface="Work Sans,Sans-Serif"/>
              <a:buChar char="●"/>
            </a:pPr>
            <a:r>
              <a:rPr lang="en-US">
                <a:latin typeface="Arial"/>
                <a:cs typeface="Arial"/>
              </a:rPr>
              <a:t>Memorability  </a:t>
            </a:r>
            <a:r>
              <a:rPr lang="en-US">
                <a:cs typeface="Arial"/>
              </a:rPr>
              <a:t>✔</a:t>
            </a:r>
            <a:endParaRPr lang="en-US"/>
          </a:p>
          <a:p>
            <a:pPr marL="698500" marR="50800" lvl="1" indent="-203200">
              <a:buFont typeface="Work Sans,Sans-Serif"/>
              <a:buChar char="●"/>
            </a:pPr>
            <a:endParaRPr lang="en-US"/>
          </a:p>
          <a:p>
            <a:pPr marL="241300" marR="50800">
              <a:buFont typeface="Work Sans,Sans-Serif"/>
              <a:buChar char="●"/>
            </a:pPr>
            <a:r>
              <a:rPr lang="en-US" sz="1400"/>
              <a:t>4 test cases with screen caps</a:t>
            </a:r>
          </a:p>
        </p:txBody>
      </p:sp>
      <p:pic>
        <p:nvPicPr>
          <p:cNvPr id="3" name="圖片 2" descr="一張含有 文字, 螢幕擷取畫面, 軟體, 字型 的圖片&#10;&#10;自動產生的描述">
            <a:extLst>
              <a:ext uri="{FF2B5EF4-FFF2-40B4-BE49-F238E27FC236}">
                <a16:creationId xmlns:a16="http://schemas.microsoft.com/office/drawing/2014/main" id="{493E08DD-65DE-BD39-84EC-E245DD38D984}"/>
              </a:ext>
            </a:extLst>
          </p:cNvPr>
          <p:cNvPicPr>
            <a:picLocks noChangeAspect="1"/>
          </p:cNvPicPr>
          <p:nvPr/>
        </p:nvPicPr>
        <p:blipFill rotWithShape="1">
          <a:blip r:embed="rId2"/>
          <a:srcRect t="4256" r="441" b="4790"/>
          <a:stretch/>
        </p:blipFill>
        <p:spPr>
          <a:xfrm>
            <a:off x="3517131" y="256572"/>
            <a:ext cx="1260023" cy="2527645"/>
          </a:xfrm>
          <a:prstGeom prst="rect">
            <a:avLst/>
          </a:prstGeom>
        </p:spPr>
      </p:pic>
      <p:pic>
        <p:nvPicPr>
          <p:cNvPr id="7" name="圖片 6" descr="一張含有 文字, 螢幕擷取畫面, 字型, 圖表 的圖片&#10;&#10;自動產生的描述">
            <a:extLst>
              <a:ext uri="{FF2B5EF4-FFF2-40B4-BE49-F238E27FC236}">
                <a16:creationId xmlns:a16="http://schemas.microsoft.com/office/drawing/2014/main" id="{60B61E4F-1FA6-2843-0067-FB1773CC2F4B}"/>
              </a:ext>
            </a:extLst>
          </p:cNvPr>
          <p:cNvPicPr>
            <a:picLocks noChangeAspect="1"/>
          </p:cNvPicPr>
          <p:nvPr/>
        </p:nvPicPr>
        <p:blipFill rotWithShape="1">
          <a:blip r:embed="rId3"/>
          <a:srcRect l="-3243" t="3406" r="540" b="6095"/>
          <a:stretch/>
        </p:blipFill>
        <p:spPr>
          <a:xfrm>
            <a:off x="6201679" y="231607"/>
            <a:ext cx="1320075" cy="2582314"/>
          </a:xfrm>
          <a:prstGeom prst="rect">
            <a:avLst/>
          </a:prstGeom>
        </p:spPr>
      </p:pic>
      <p:pic>
        <p:nvPicPr>
          <p:cNvPr id="9" name="圖片 8" descr="一張含有 文字, 螢幕擷取畫面, 圖表, 平行 的圖片&#10;&#10;自動產生的描述">
            <a:extLst>
              <a:ext uri="{FF2B5EF4-FFF2-40B4-BE49-F238E27FC236}">
                <a16:creationId xmlns:a16="http://schemas.microsoft.com/office/drawing/2014/main" id="{309C73D1-7C4C-9461-AB88-3F53EF6D39B8}"/>
              </a:ext>
            </a:extLst>
          </p:cNvPr>
          <p:cNvPicPr>
            <a:picLocks noChangeAspect="1"/>
          </p:cNvPicPr>
          <p:nvPr/>
        </p:nvPicPr>
        <p:blipFill rotWithShape="1">
          <a:blip r:embed="rId4"/>
          <a:srcRect t="3645" r="540" b="5839"/>
          <a:stretch/>
        </p:blipFill>
        <p:spPr>
          <a:xfrm>
            <a:off x="4825567" y="2118928"/>
            <a:ext cx="1380340" cy="2793397"/>
          </a:xfrm>
          <a:prstGeom prst="rect">
            <a:avLst/>
          </a:prstGeom>
        </p:spPr>
      </p:pic>
      <p:pic>
        <p:nvPicPr>
          <p:cNvPr id="10" name="圖片 9" descr="一張含有 文字, 螢幕擷取畫面, 平行, 圖表 的圖片&#10;&#10;自動產生的描述">
            <a:extLst>
              <a:ext uri="{FF2B5EF4-FFF2-40B4-BE49-F238E27FC236}">
                <a16:creationId xmlns:a16="http://schemas.microsoft.com/office/drawing/2014/main" id="{773CF62A-06CB-E300-0CEE-633B103849CE}"/>
              </a:ext>
            </a:extLst>
          </p:cNvPr>
          <p:cNvPicPr>
            <a:picLocks noChangeAspect="1"/>
          </p:cNvPicPr>
          <p:nvPr/>
        </p:nvPicPr>
        <p:blipFill rotWithShape="1">
          <a:blip r:embed="rId5"/>
          <a:srcRect t="4634" r="-1631" b="4631"/>
          <a:stretch/>
        </p:blipFill>
        <p:spPr>
          <a:xfrm>
            <a:off x="7602857" y="2118987"/>
            <a:ext cx="1410460" cy="2800172"/>
          </a:xfrm>
          <a:prstGeom prst="rect">
            <a:avLst/>
          </a:prstGeom>
        </p:spPr>
      </p:pic>
    </p:spTree>
    <p:extLst>
      <p:ext uri="{BB962C8B-B14F-4D97-AF65-F5344CB8AC3E}">
        <p14:creationId xmlns:p14="http://schemas.microsoft.com/office/powerpoint/2010/main" val="1869714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A605-880A-48D3-8404-1524E33A484C}"/>
              </a:ext>
            </a:extLst>
          </p:cNvPr>
          <p:cNvSpPr>
            <a:spLocks noGrp="1"/>
          </p:cNvSpPr>
          <p:nvPr>
            <p:ph type="title"/>
          </p:nvPr>
        </p:nvSpPr>
        <p:spPr/>
        <p:txBody>
          <a:bodyPr/>
          <a:lstStyle/>
          <a:p>
            <a:r>
              <a:rPr lang="en-US"/>
              <a:t>Limitation and future work</a:t>
            </a:r>
          </a:p>
        </p:txBody>
      </p:sp>
      <p:sp>
        <p:nvSpPr>
          <p:cNvPr id="3" name="Text Placeholder 2">
            <a:extLst>
              <a:ext uri="{FF2B5EF4-FFF2-40B4-BE49-F238E27FC236}">
                <a16:creationId xmlns:a16="http://schemas.microsoft.com/office/drawing/2014/main" id="{E09920B1-41A3-30BA-EE1C-0DFD56E6DF8D}"/>
              </a:ext>
            </a:extLst>
          </p:cNvPr>
          <p:cNvSpPr>
            <a:spLocks noGrp="1"/>
          </p:cNvSpPr>
          <p:nvPr>
            <p:ph type="body" idx="1"/>
          </p:nvPr>
        </p:nvSpPr>
        <p:spPr>
          <a:xfrm>
            <a:off x="191831" y="1391147"/>
            <a:ext cx="5358127" cy="2852578"/>
          </a:xfrm>
        </p:spPr>
        <p:txBody>
          <a:bodyPr/>
          <a:lstStyle/>
          <a:p>
            <a:r>
              <a:rPr lang="en-US"/>
              <a:t>Limitation:</a:t>
            </a:r>
          </a:p>
          <a:p>
            <a:pPr lvl="1"/>
            <a:r>
              <a:rPr lang="en-US"/>
              <a:t>Cloud function '</a:t>
            </a:r>
            <a:r>
              <a:rPr lang="en-US" err="1"/>
              <a:t>subtrend</a:t>
            </a:r>
            <a:r>
              <a:rPr lang="en-US"/>
              <a:t>-to-csv-</a:t>
            </a:r>
            <a:r>
              <a:rPr lang="en-US" err="1"/>
              <a:t>png</a:t>
            </a:r>
            <a:r>
              <a:rPr lang="en-US"/>
              <a:t>' no response when handling large amount of </a:t>
            </a:r>
            <a:r>
              <a:rPr lang="en-US" err="1"/>
              <a:t>datas</a:t>
            </a:r>
            <a:r>
              <a:rPr lang="en-US"/>
              <a:t> (when there are too many matched curves)</a:t>
            </a:r>
          </a:p>
          <a:p>
            <a:pPr lvl="1"/>
            <a:endParaRPr lang="en-US" b="1"/>
          </a:p>
          <a:p>
            <a:pPr lvl="1"/>
            <a:r>
              <a:rPr lang="en-US" b="1"/>
              <a:t>Temporary solution:</a:t>
            </a:r>
            <a:r>
              <a:rPr lang="en-US"/>
              <a:t> catch exception, show error message to suggest user to try a wider date range and smaller tolerance </a:t>
            </a:r>
          </a:p>
          <a:p>
            <a:pPr lvl="1"/>
            <a:endParaRPr lang="en-US"/>
          </a:p>
          <a:p>
            <a:pPr lvl="1"/>
            <a:r>
              <a:rPr lang="en-US" b="1"/>
              <a:t>Future: </a:t>
            </a:r>
            <a:r>
              <a:rPr lang="en-US">
                <a:latin typeface="Arial"/>
                <a:cs typeface="Arial"/>
              </a:rPr>
              <a:t>Use Google Compute Engine VM to handle data processing &amp; have faster processing speed </a:t>
            </a:r>
          </a:p>
          <a:p>
            <a:pPr lvl="1"/>
            <a:endParaRPr lang="en-US"/>
          </a:p>
        </p:txBody>
      </p:sp>
      <p:pic>
        <p:nvPicPr>
          <p:cNvPr id="9" name="圖片 8" descr="一張含有 文字, 螢幕擷取畫面, 軟體, 陳列 的圖片&#10;&#10;自動產生的描述">
            <a:extLst>
              <a:ext uri="{FF2B5EF4-FFF2-40B4-BE49-F238E27FC236}">
                <a16:creationId xmlns:a16="http://schemas.microsoft.com/office/drawing/2014/main" id="{F6338274-DECD-36F3-2B41-53B9FFAA5B60}"/>
              </a:ext>
            </a:extLst>
          </p:cNvPr>
          <p:cNvPicPr>
            <a:picLocks noChangeAspect="1"/>
          </p:cNvPicPr>
          <p:nvPr/>
        </p:nvPicPr>
        <p:blipFill>
          <a:blip r:embed="rId2"/>
          <a:stretch>
            <a:fillRect/>
          </a:stretch>
        </p:blipFill>
        <p:spPr>
          <a:xfrm>
            <a:off x="5911453" y="917925"/>
            <a:ext cx="3098602" cy="1387767"/>
          </a:xfrm>
          <a:prstGeom prst="rect">
            <a:avLst/>
          </a:prstGeom>
        </p:spPr>
      </p:pic>
      <p:cxnSp>
        <p:nvCxnSpPr>
          <p:cNvPr id="10" name="直線單箭頭接點 9">
            <a:extLst>
              <a:ext uri="{FF2B5EF4-FFF2-40B4-BE49-F238E27FC236}">
                <a16:creationId xmlns:a16="http://schemas.microsoft.com/office/drawing/2014/main" id="{72F67A11-A4CC-6B00-454E-6D0AEF301D67}"/>
              </a:ext>
            </a:extLst>
          </p:cNvPr>
          <p:cNvCxnSpPr>
            <a:cxnSpLocks/>
          </p:cNvCxnSpPr>
          <p:nvPr/>
        </p:nvCxnSpPr>
        <p:spPr>
          <a:xfrm>
            <a:off x="5430199" y="1964734"/>
            <a:ext cx="476733" cy="1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圖片 7" descr="一張含有 文字, 螢幕擷取畫面, 圖表, 行 的圖片&#10;&#10;自動產生的描述">
            <a:extLst>
              <a:ext uri="{FF2B5EF4-FFF2-40B4-BE49-F238E27FC236}">
                <a16:creationId xmlns:a16="http://schemas.microsoft.com/office/drawing/2014/main" id="{8065F710-34CF-1EC5-F283-C588E541BD0C}"/>
              </a:ext>
            </a:extLst>
          </p:cNvPr>
          <p:cNvPicPr>
            <a:picLocks noChangeAspect="1"/>
          </p:cNvPicPr>
          <p:nvPr/>
        </p:nvPicPr>
        <p:blipFill rotWithShape="1">
          <a:blip r:embed="rId3"/>
          <a:srcRect t="41302" r="578" b="9855"/>
          <a:stretch/>
        </p:blipFill>
        <p:spPr>
          <a:xfrm>
            <a:off x="6568678" y="2408257"/>
            <a:ext cx="2400312" cy="2409252"/>
          </a:xfrm>
          <a:prstGeom prst="rect">
            <a:avLst/>
          </a:prstGeom>
        </p:spPr>
      </p:pic>
      <p:cxnSp>
        <p:nvCxnSpPr>
          <p:cNvPr id="5" name="直線單箭頭接點 4">
            <a:extLst>
              <a:ext uri="{FF2B5EF4-FFF2-40B4-BE49-F238E27FC236}">
                <a16:creationId xmlns:a16="http://schemas.microsoft.com/office/drawing/2014/main" id="{7F9A5573-0EBF-0ADD-9E80-97B2679D60CD}"/>
              </a:ext>
            </a:extLst>
          </p:cNvPr>
          <p:cNvCxnSpPr/>
          <p:nvPr/>
        </p:nvCxnSpPr>
        <p:spPr>
          <a:xfrm>
            <a:off x="5260572" y="2995565"/>
            <a:ext cx="1280908" cy="145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39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374E25F-036F-9206-DA3F-8EDAB09356D9}"/>
              </a:ext>
            </a:extLst>
          </p:cNvPr>
          <p:cNvSpPr>
            <a:spLocks noGrp="1"/>
          </p:cNvSpPr>
          <p:nvPr>
            <p:ph type="subTitle" idx="1"/>
          </p:nvPr>
        </p:nvSpPr>
        <p:spPr>
          <a:xfrm>
            <a:off x="1676400" y="2636520"/>
            <a:ext cx="1870635" cy="2293620"/>
          </a:xfrm>
        </p:spPr>
        <p:txBody>
          <a:bodyPr anchor="t"/>
          <a:lstStyle/>
          <a:p>
            <a:pPr algn="l"/>
            <a:r>
              <a:rPr lang="en-US" altLang="zh-CN" err="1">
                <a:latin typeface="Overpass"/>
              </a:rPr>
              <a:t>Futubull</a:t>
            </a:r>
            <a:r>
              <a:rPr lang="en-US" altLang="zh-CN">
                <a:latin typeface="Overpass"/>
              </a:rPr>
              <a:t>-Easy Investment</a:t>
            </a:r>
          </a:p>
          <a:p>
            <a:pPr algn="l"/>
            <a:endParaRPr lang="en-US" altLang="zh-HK">
              <a:latin typeface="Overpass"/>
            </a:endParaRPr>
          </a:p>
          <a:p>
            <a:pPr algn="l"/>
            <a:r>
              <a:rPr lang="en-US" altLang="zh-HK">
                <a:latin typeface="Overpass"/>
              </a:rPr>
              <a:t>Release in 2013</a:t>
            </a:r>
            <a:endParaRPr lang="zh-HK" altLang="en-US">
              <a:latin typeface="Overpass"/>
            </a:endParaRPr>
          </a:p>
        </p:txBody>
      </p:sp>
      <p:sp>
        <p:nvSpPr>
          <p:cNvPr id="7" name="Subtitle 6">
            <a:extLst>
              <a:ext uri="{FF2B5EF4-FFF2-40B4-BE49-F238E27FC236}">
                <a16:creationId xmlns:a16="http://schemas.microsoft.com/office/drawing/2014/main" id="{DDD8AECA-C8D3-AB0F-267A-89B5C7052E9D}"/>
              </a:ext>
            </a:extLst>
          </p:cNvPr>
          <p:cNvSpPr>
            <a:spLocks noGrp="1"/>
          </p:cNvSpPr>
          <p:nvPr>
            <p:ph type="subTitle" idx="4"/>
          </p:nvPr>
        </p:nvSpPr>
        <p:spPr>
          <a:xfrm>
            <a:off x="5730398" y="2636520"/>
            <a:ext cx="1872545" cy="2293620"/>
          </a:xfrm>
        </p:spPr>
        <p:txBody>
          <a:bodyPr anchor="t"/>
          <a:lstStyle/>
          <a:p>
            <a:pPr algn="l"/>
            <a:r>
              <a:rPr lang="en-US" altLang="zh-HK">
                <a:latin typeface="Overpass"/>
              </a:rPr>
              <a:t>Yahoo Finance – Stock Market</a:t>
            </a:r>
          </a:p>
          <a:p>
            <a:pPr algn="l"/>
            <a:endParaRPr lang="en-US" altLang="zh-HK">
              <a:latin typeface="Overpass"/>
            </a:endParaRPr>
          </a:p>
          <a:p>
            <a:pPr algn="l"/>
            <a:r>
              <a:rPr lang="en-US" altLang="zh-HK">
                <a:latin typeface="Overpass"/>
              </a:rPr>
              <a:t>Release in 2015</a:t>
            </a:r>
            <a:endParaRPr lang="zh-HK" altLang="en-US">
              <a:latin typeface="Overpass"/>
            </a:endParaRPr>
          </a:p>
        </p:txBody>
      </p:sp>
      <p:sp>
        <p:nvSpPr>
          <p:cNvPr id="2" name="Title 1">
            <a:extLst>
              <a:ext uri="{FF2B5EF4-FFF2-40B4-BE49-F238E27FC236}">
                <a16:creationId xmlns:a16="http://schemas.microsoft.com/office/drawing/2014/main" id="{69AC018A-B16D-472B-57EE-A625966C15CF}"/>
              </a:ext>
            </a:extLst>
          </p:cNvPr>
          <p:cNvSpPr>
            <a:spLocks noGrp="1"/>
          </p:cNvSpPr>
          <p:nvPr>
            <p:ph type="title"/>
          </p:nvPr>
        </p:nvSpPr>
        <p:spPr>
          <a:xfrm>
            <a:off x="656175" y="321150"/>
            <a:ext cx="7834350" cy="914400"/>
          </a:xfrm>
        </p:spPr>
        <p:txBody>
          <a:bodyPr/>
          <a:lstStyle/>
          <a:p>
            <a:r>
              <a:rPr lang="en-US" sz="2800"/>
              <a:t>Market size of stock trading and investing applications : </a:t>
            </a:r>
            <a:br>
              <a:rPr lang="en-US" sz="2800"/>
            </a:br>
            <a:r>
              <a:rPr lang="en-US" sz="2800"/>
              <a:t> USD 24.1 billion</a:t>
            </a:r>
          </a:p>
        </p:txBody>
      </p:sp>
      <p:sp>
        <p:nvSpPr>
          <p:cNvPr id="8" name="Subtitle 3">
            <a:extLst>
              <a:ext uri="{FF2B5EF4-FFF2-40B4-BE49-F238E27FC236}">
                <a16:creationId xmlns:a16="http://schemas.microsoft.com/office/drawing/2014/main" id="{964E825E-91BC-10FC-BA18-F032B28EC161}"/>
              </a:ext>
            </a:extLst>
          </p:cNvPr>
          <p:cNvSpPr txBox="1">
            <a:spLocks/>
          </p:cNvSpPr>
          <p:nvPr/>
        </p:nvSpPr>
        <p:spPr>
          <a:xfrm>
            <a:off x="3689114" y="2636520"/>
            <a:ext cx="1870635" cy="2293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lt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lt1"/>
                </a:solidFill>
                <a:latin typeface="Overpass"/>
                <a:ea typeface="Overpass"/>
                <a:cs typeface="Overpass"/>
                <a:sym typeface="Overpass"/>
              </a:defRPr>
            </a:lvl9pPr>
          </a:lstStyle>
          <a:p>
            <a:pPr algn="l"/>
            <a:r>
              <a:rPr lang="en-US" altLang="zh-HK">
                <a:latin typeface="Overpass"/>
              </a:rPr>
              <a:t>Investing.com: Stock Market</a:t>
            </a:r>
          </a:p>
          <a:p>
            <a:pPr algn="l"/>
            <a:endParaRPr lang="en-US" altLang="zh-HK">
              <a:latin typeface="Overpass"/>
            </a:endParaRPr>
          </a:p>
          <a:p>
            <a:pPr algn="l"/>
            <a:r>
              <a:rPr lang="en-US" altLang="zh-HK">
                <a:latin typeface="Overpass"/>
              </a:rPr>
              <a:t>Release in 2013</a:t>
            </a:r>
            <a:endParaRPr lang="zh-HK" altLang="en-US">
              <a:latin typeface="Overpass"/>
            </a:endParaRPr>
          </a:p>
        </p:txBody>
      </p:sp>
      <p:pic>
        <p:nvPicPr>
          <p:cNvPr id="11" name="Picture 10" descr="A logo of a bull&#10;&#10;Description automatically generated">
            <a:extLst>
              <a:ext uri="{FF2B5EF4-FFF2-40B4-BE49-F238E27FC236}">
                <a16:creationId xmlns:a16="http://schemas.microsoft.com/office/drawing/2014/main" id="{2FF05211-AC79-30F0-50EA-4F22FC899097}"/>
              </a:ext>
            </a:extLst>
          </p:cNvPr>
          <p:cNvPicPr>
            <a:picLocks noChangeAspect="1"/>
          </p:cNvPicPr>
          <p:nvPr/>
        </p:nvPicPr>
        <p:blipFill>
          <a:blip r:embed="rId3"/>
          <a:stretch>
            <a:fillRect/>
          </a:stretch>
        </p:blipFill>
        <p:spPr>
          <a:xfrm>
            <a:off x="2141485" y="1446753"/>
            <a:ext cx="940463" cy="940463"/>
          </a:xfrm>
          <a:prstGeom prst="rect">
            <a:avLst/>
          </a:prstGeom>
        </p:spPr>
      </p:pic>
      <p:pic>
        <p:nvPicPr>
          <p:cNvPr id="13" name="Picture 12" descr="A black square with white text and a line&#10;&#10;Description automatically generated">
            <a:extLst>
              <a:ext uri="{FF2B5EF4-FFF2-40B4-BE49-F238E27FC236}">
                <a16:creationId xmlns:a16="http://schemas.microsoft.com/office/drawing/2014/main" id="{0C539586-ACD3-3CC4-7540-AC374F14D88C}"/>
              </a:ext>
            </a:extLst>
          </p:cNvPr>
          <p:cNvPicPr>
            <a:picLocks noChangeAspect="1"/>
          </p:cNvPicPr>
          <p:nvPr/>
        </p:nvPicPr>
        <p:blipFill>
          <a:blip r:embed="rId4"/>
          <a:stretch>
            <a:fillRect/>
          </a:stretch>
        </p:blipFill>
        <p:spPr>
          <a:xfrm>
            <a:off x="4158273" y="1444923"/>
            <a:ext cx="940463" cy="942293"/>
          </a:xfrm>
          <a:prstGeom prst="rect">
            <a:avLst/>
          </a:prstGeom>
        </p:spPr>
      </p:pic>
      <p:pic>
        <p:nvPicPr>
          <p:cNvPr id="15" name="Picture 14" descr="A purple and green logo&#10;&#10;Description automatically generated">
            <a:extLst>
              <a:ext uri="{FF2B5EF4-FFF2-40B4-BE49-F238E27FC236}">
                <a16:creationId xmlns:a16="http://schemas.microsoft.com/office/drawing/2014/main" id="{137ACBCC-8BB6-0D8D-A0B3-A18EDFFDD289}"/>
              </a:ext>
            </a:extLst>
          </p:cNvPr>
          <p:cNvPicPr>
            <a:picLocks noChangeAspect="1"/>
          </p:cNvPicPr>
          <p:nvPr/>
        </p:nvPicPr>
        <p:blipFill>
          <a:blip r:embed="rId5"/>
          <a:stretch>
            <a:fillRect/>
          </a:stretch>
        </p:blipFill>
        <p:spPr>
          <a:xfrm>
            <a:off x="6224586" y="1443092"/>
            <a:ext cx="944108" cy="942293"/>
          </a:xfrm>
          <a:prstGeom prst="rect">
            <a:avLst/>
          </a:prstGeom>
        </p:spPr>
      </p:pic>
    </p:spTree>
    <p:extLst>
      <p:ext uri="{BB962C8B-B14F-4D97-AF65-F5344CB8AC3E}">
        <p14:creationId xmlns:p14="http://schemas.microsoft.com/office/powerpoint/2010/main" val="101622580"/>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A605-880A-48D3-8404-1524E33A484C}"/>
              </a:ext>
            </a:extLst>
          </p:cNvPr>
          <p:cNvSpPr>
            <a:spLocks noGrp="1"/>
          </p:cNvSpPr>
          <p:nvPr>
            <p:ph type="title"/>
          </p:nvPr>
        </p:nvSpPr>
        <p:spPr/>
        <p:txBody>
          <a:bodyPr/>
          <a:lstStyle/>
          <a:p>
            <a:r>
              <a:rPr lang="en-US"/>
              <a:t>Limitation and future work</a:t>
            </a:r>
          </a:p>
        </p:txBody>
      </p:sp>
      <p:sp>
        <p:nvSpPr>
          <p:cNvPr id="3" name="Text Placeholder 2">
            <a:extLst>
              <a:ext uri="{FF2B5EF4-FFF2-40B4-BE49-F238E27FC236}">
                <a16:creationId xmlns:a16="http://schemas.microsoft.com/office/drawing/2014/main" id="{E09920B1-41A3-30BA-EE1C-0DFD56E6DF8D}"/>
              </a:ext>
            </a:extLst>
          </p:cNvPr>
          <p:cNvSpPr>
            <a:spLocks noGrp="1"/>
          </p:cNvSpPr>
          <p:nvPr>
            <p:ph type="body" idx="1"/>
          </p:nvPr>
        </p:nvSpPr>
        <p:spPr>
          <a:xfrm>
            <a:off x="191831" y="1391147"/>
            <a:ext cx="5358127" cy="2852578"/>
          </a:xfrm>
        </p:spPr>
        <p:txBody>
          <a:bodyPr/>
          <a:lstStyle/>
          <a:p>
            <a:r>
              <a:rPr lang="en-US"/>
              <a:t>Limitation:</a:t>
            </a:r>
          </a:p>
          <a:p>
            <a:pPr lvl="1"/>
            <a:r>
              <a:rPr lang="en-US">
                <a:latin typeface="Arial"/>
                <a:cs typeface="Arial"/>
              </a:rPr>
              <a:t>ABCD</a:t>
            </a:r>
          </a:p>
          <a:p>
            <a:pPr lvl="1"/>
            <a:endParaRPr lang="en-US"/>
          </a:p>
        </p:txBody>
      </p:sp>
      <p:pic>
        <p:nvPicPr>
          <p:cNvPr id="4" name="Picture 3" descr="A screenshot of a phone&#10;&#10;Description automatically generated">
            <a:extLst>
              <a:ext uri="{FF2B5EF4-FFF2-40B4-BE49-F238E27FC236}">
                <a16:creationId xmlns:a16="http://schemas.microsoft.com/office/drawing/2014/main" id="{D6E47E41-36C3-B7E2-611F-96C1E613D8EC}"/>
              </a:ext>
            </a:extLst>
          </p:cNvPr>
          <p:cNvPicPr>
            <a:picLocks noChangeAspect="1"/>
          </p:cNvPicPr>
          <p:nvPr/>
        </p:nvPicPr>
        <p:blipFill>
          <a:blip r:embed="rId2"/>
          <a:stretch>
            <a:fillRect/>
          </a:stretch>
        </p:blipFill>
        <p:spPr>
          <a:xfrm>
            <a:off x="6390513" y="338328"/>
            <a:ext cx="2041398" cy="4471416"/>
          </a:xfrm>
          <a:prstGeom prst="rect">
            <a:avLst/>
          </a:prstGeom>
        </p:spPr>
      </p:pic>
    </p:spTree>
    <p:extLst>
      <p:ext uri="{BB962C8B-B14F-4D97-AF65-F5344CB8AC3E}">
        <p14:creationId xmlns:p14="http://schemas.microsoft.com/office/powerpoint/2010/main" val="2209852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A70B64-218E-6054-17DF-2466BA4A3E82}"/>
              </a:ext>
            </a:extLst>
          </p:cNvPr>
          <p:cNvSpPr>
            <a:spLocks noGrp="1"/>
          </p:cNvSpPr>
          <p:nvPr>
            <p:ph type="title"/>
          </p:nvPr>
        </p:nvSpPr>
        <p:spPr/>
        <p:txBody>
          <a:bodyPr/>
          <a:lstStyle/>
          <a:p>
            <a:r>
              <a:rPr lang="en-US" altLang="zh-TW"/>
              <a:t>Limitation and future work</a:t>
            </a:r>
            <a:endParaRPr lang="zh-TW" b="0">
              <a:solidFill>
                <a:srgbClr val="000000"/>
              </a:solidFill>
            </a:endParaRPr>
          </a:p>
        </p:txBody>
      </p:sp>
      <p:sp>
        <p:nvSpPr>
          <p:cNvPr id="3" name="文字版面配置區 2">
            <a:extLst>
              <a:ext uri="{FF2B5EF4-FFF2-40B4-BE49-F238E27FC236}">
                <a16:creationId xmlns:a16="http://schemas.microsoft.com/office/drawing/2014/main" id="{5B31EF20-8636-DEE0-725B-273B707360D6}"/>
              </a:ext>
            </a:extLst>
          </p:cNvPr>
          <p:cNvSpPr>
            <a:spLocks noGrp="1"/>
          </p:cNvSpPr>
          <p:nvPr>
            <p:ph type="body" idx="1"/>
          </p:nvPr>
        </p:nvSpPr>
        <p:spPr/>
        <p:txBody>
          <a:bodyPr/>
          <a:lstStyle/>
          <a:p>
            <a:r>
              <a:rPr lang="en-US" altLang="zh-TW">
                <a:latin typeface="Arial"/>
                <a:cs typeface="Arial"/>
              </a:rPr>
              <a:t>Future work: </a:t>
            </a:r>
            <a:endParaRPr lang="zh-TW">
              <a:latin typeface="Arial"/>
              <a:cs typeface="Arial"/>
            </a:endParaRPr>
          </a:p>
          <a:p>
            <a:pPr lvl="1"/>
            <a:r>
              <a:rPr lang="en-US" altLang="zh-TW">
                <a:latin typeface="Arial"/>
                <a:cs typeface="Arial"/>
              </a:rPr>
              <a:t>Provide extra trend-matching conditions </a:t>
            </a:r>
            <a:endParaRPr lang="en-US">
              <a:cs typeface="Arial"/>
            </a:endParaRPr>
          </a:p>
          <a:p>
            <a:pPr lvl="2"/>
            <a:r>
              <a:rPr lang="en-US" altLang="zh-TW">
                <a:latin typeface="Arial"/>
                <a:cs typeface="Arial"/>
              </a:rPr>
              <a:t>Bollinger band, moving averages over the past 5, 20, 60, 120, and 240 days </a:t>
            </a:r>
            <a:endParaRPr lang="en-US"/>
          </a:p>
          <a:p>
            <a:pPr lvl="1"/>
            <a:r>
              <a:rPr lang="en-US" altLang="zh-TW">
                <a:latin typeface="Arial"/>
                <a:cs typeface="Arial"/>
              </a:rPr>
              <a:t>Search function to support customized start/end dates </a:t>
            </a:r>
          </a:p>
          <a:p>
            <a:pPr lvl="1"/>
            <a:r>
              <a:rPr lang="en-US" altLang="zh-TW">
                <a:latin typeface="Arial"/>
                <a:cs typeface="Arial"/>
              </a:rPr>
              <a:t>Use the clustering result for prediction and validate the performance. (hitting chance of the Subsequent trend clusters</a:t>
            </a:r>
            <a:r>
              <a:rPr lang="en-HK" altLang="zh-TW">
                <a:latin typeface="Arial"/>
                <a:cs typeface="Arial"/>
              </a:rPr>
              <a:t>)</a:t>
            </a:r>
            <a:endParaRPr lang="en-US" altLang="zh-TW">
              <a:latin typeface="Arial"/>
              <a:cs typeface="Arial"/>
            </a:endParaRPr>
          </a:p>
          <a:p>
            <a:pPr lvl="1"/>
            <a:r>
              <a:rPr lang="en-US" altLang="zh-TW">
                <a:latin typeface="Arial"/>
                <a:cs typeface="Arial"/>
              </a:rPr>
              <a:t>Chart pattern scanning</a:t>
            </a:r>
          </a:p>
          <a:p>
            <a:pPr lvl="2"/>
            <a:r>
              <a:rPr lang="en-US" altLang="zh-TW">
                <a:latin typeface="Arial"/>
                <a:cs typeface="Arial"/>
              </a:rPr>
              <a:t>Expand the trend matching to more complex patterns </a:t>
            </a:r>
            <a:endParaRPr lang="en-US"/>
          </a:p>
          <a:p>
            <a:pPr lvl="1"/>
            <a:endParaRPr lang="en-US" altLang="zh-TW">
              <a:latin typeface="Arial"/>
              <a:cs typeface="Arial"/>
            </a:endParaRPr>
          </a:p>
          <a:p>
            <a:endParaRPr lang="zh-TW" altLang="en-US"/>
          </a:p>
        </p:txBody>
      </p:sp>
    </p:spTree>
    <p:extLst>
      <p:ext uri="{BB962C8B-B14F-4D97-AF65-F5344CB8AC3E}">
        <p14:creationId xmlns:p14="http://schemas.microsoft.com/office/powerpoint/2010/main" val="3644777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3E9B-4E05-DC7A-23E7-3CC1069C8634}"/>
              </a:ext>
            </a:extLst>
          </p:cNvPr>
          <p:cNvSpPr>
            <a:spLocks noGrp="1"/>
          </p:cNvSpPr>
          <p:nvPr>
            <p:ph type="title"/>
          </p:nvPr>
        </p:nvSpPr>
        <p:spPr/>
        <p:txBody>
          <a:bodyPr/>
          <a:lstStyle/>
          <a:p>
            <a:r>
              <a:rPr lang="en-US"/>
              <a:t>manpower allocation and progress</a:t>
            </a:r>
          </a:p>
        </p:txBody>
      </p:sp>
      <p:graphicFrame>
        <p:nvGraphicFramePr>
          <p:cNvPr id="5" name="Table 4">
            <a:extLst>
              <a:ext uri="{FF2B5EF4-FFF2-40B4-BE49-F238E27FC236}">
                <a16:creationId xmlns:a16="http://schemas.microsoft.com/office/drawing/2014/main" id="{00B261C0-50B3-3E20-0E8D-09C974CD9E9A}"/>
              </a:ext>
            </a:extLst>
          </p:cNvPr>
          <p:cNvGraphicFramePr>
            <a:graphicFrameLocks noGrp="1"/>
          </p:cNvGraphicFramePr>
          <p:nvPr>
            <p:extLst>
              <p:ext uri="{D42A27DB-BD31-4B8C-83A1-F6EECF244321}">
                <p14:modId xmlns:p14="http://schemas.microsoft.com/office/powerpoint/2010/main" val="1987735010"/>
              </p:ext>
            </p:extLst>
          </p:nvPr>
        </p:nvGraphicFramePr>
        <p:xfrm>
          <a:off x="0" y="1284732"/>
          <a:ext cx="9165849" cy="3256783"/>
        </p:xfrm>
        <a:graphic>
          <a:graphicData uri="http://schemas.openxmlformats.org/drawingml/2006/table">
            <a:tbl>
              <a:tblPr bandRow="1">
                <a:tableStyleId>{60FF1CC2-9D1B-4D44-BECE-7E5E095D3D6E}</a:tableStyleId>
              </a:tblPr>
              <a:tblGrid>
                <a:gridCol w="832104">
                  <a:extLst>
                    <a:ext uri="{9D8B030D-6E8A-4147-A177-3AD203B41FA5}">
                      <a16:colId xmlns:a16="http://schemas.microsoft.com/office/drawing/2014/main" val="533479431"/>
                    </a:ext>
                  </a:extLst>
                </a:gridCol>
                <a:gridCol w="905256">
                  <a:extLst>
                    <a:ext uri="{9D8B030D-6E8A-4147-A177-3AD203B41FA5}">
                      <a16:colId xmlns:a16="http://schemas.microsoft.com/office/drawing/2014/main" val="2417889606"/>
                    </a:ext>
                  </a:extLst>
                </a:gridCol>
                <a:gridCol w="938385">
                  <a:extLst>
                    <a:ext uri="{9D8B030D-6E8A-4147-A177-3AD203B41FA5}">
                      <a16:colId xmlns:a16="http://schemas.microsoft.com/office/drawing/2014/main" val="1623378127"/>
                    </a:ext>
                  </a:extLst>
                </a:gridCol>
                <a:gridCol w="423817">
                  <a:extLst>
                    <a:ext uri="{9D8B030D-6E8A-4147-A177-3AD203B41FA5}">
                      <a16:colId xmlns:a16="http://schemas.microsoft.com/office/drawing/2014/main" val="2982771389"/>
                    </a:ext>
                  </a:extLst>
                </a:gridCol>
                <a:gridCol w="423817">
                  <a:extLst>
                    <a:ext uri="{9D8B030D-6E8A-4147-A177-3AD203B41FA5}">
                      <a16:colId xmlns:a16="http://schemas.microsoft.com/office/drawing/2014/main" val="1253628470"/>
                    </a:ext>
                  </a:extLst>
                </a:gridCol>
                <a:gridCol w="423817">
                  <a:extLst>
                    <a:ext uri="{9D8B030D-6E8A-4147-A177-3AD203B41FA5}">
                      <a16:colId xmlns:a16="http://schemas.microsoft.com/office/drawing/2014/main" val="2305697712"/>
                    </a:ext>
                  </a:extLst>
                </a:gridCol>
                <a:gridCol w="423817">
                  <a:extLst>
                    <a:ext uri="{9D8B030D-6E8A-4147-A177-3AD203B41FA5}">
                      <a16:colId xmlns:a16="http://schemas.microsoft.com/office/drawing/2014/main" val="1663944212"/>
                    </a:ext>
                  </a:extLst>
                </a:gridCol>
                <a:gridCol w="423817">
                  <a:extLst>
                    <a:ext uri="{9D8B030D-6E8A-4147-A177-3AD203B41FA5}">
                      <a16:colId xmlns:a16="http://schemas.microsoft.com/office/drawing/2014/main" val="4226816712"/>
                    </a:ext>
                  </a:extLst>
                </a:gridCol>
                <a:gridCol w="423817">
                  <a:extLst>
                    <a:ext uri="{9D8B030D-6E8A-4147-A177-3AD203B41FA5}">
                      <a16:colId xmlns:a16="http://schemas.microsoft.com/office/drawing/2014/main" val="90340955"/>
                    </a:ext>
                  </a:extLst>
                </a:gridCol>
                <a:gridCol w="948846">
                  <a:extLst>
                    <a:ext uri="{9D8B030D-6E8A-4147-A177-3AD203B41FA5}">
                      <a16:colId xmlns:a16="http://schemas.microsoft.com/office/drawing/2014/main" val="622339654"/>
                    </a:ext>
                  </a:extLst>
                </a:gridCol>
                <a:gridCol w="948846">
                  <a:extLst>
                    <a:ext uri="{9D8B030D-6E8A-4147-A177-3AD203B41FA5}">
                      <a16:colId xmlns:a16="http://schemas.microsoft.com/office/drawing/2014/main" val="2223496449"/>
                    </a:ext>
                  </a:extLst>
                </a:gridCol>
                <a:gridCol w="1024755">
                  <a:extLst>
                    <a:ext uri="{9D8B030D-6E8A-4147-A177-3AD203B41FA5}">
                      <a16:colId xmlns:a16="http://schemas.microsoft.com/office/drawing/2014/main" val="4243338352"/>
                    </a:ext>
                  </a:extLst>
                </a:gridCol>
                <a:gridCol w="1024755">
                  <a:extLst>
                    <a:ext uri="{9D8B030D-6E8A-4147-A177-3AD203B41FA5}">
                      <a16:colId xmlns:a16="http://schemas.microsoft.com/office/drawing/2014/main" val="1705256687"/>
                    </a:ext>
                  </a:extLst>
                </a:gridCol>
              </a:tblGrid>
              <a:tr h="167485">
                <a:tc gridSpan="13">
                  <a:txBody>
                    <a:bodyPr/>
                    <a:lstStyle/>
                    <a:p>
                      <a:pPr algn="ctr" fontAlgn="base"/>
                      <a:r>
                        <a:rPr lang="en-GB" sz="1100" b="1">
                          <a:solidFill>
                            <a:srgbClr val="FFFFFF"/>
                          </a:solidFill>
                          <a:effectLst/>
                          <a:highlight>
                            <a:srgbClr val="000000"/>
                          </a:highlight>
                          <a:latin typeface="Calibri"/>
                        </a:rPr>
                        <a:t>2024</a:t>
                      </a:r>
                      <a:endParaRPr lang="en-GB" b="1">
                        <a:solidFill>
                          <a:srgbClr val="FFFFFF"/>
                        </a:solidFill>
                        <a:effectLst/>
                        <a:highlight>
                          <a:srgbClr val="000000"/>
                        </a:highlight>
                        <a:latin typeface="Calibri"/>
                      </a:endParaRPr>
                    </a:p>
                  </a:txBody>
                  <a:tcPr anchor="ct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0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lnL w="9916" cap="flat" cmpd="sng" algn="ctr">
                      <a:solidFill>
                        <a:srgbClr val="FFFFFF"/>
                      </a:solidFill>
                      <a:prstDash val="solid"/>
                      <a:round/>
                      <a:headEnd type="none" w="med" len="med"/>
                      <a:tailEnd type="none" w="med" len="med"/>
                    </a:ln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612714028"/>
                  </a:ext>
                </a:extLst>
              </a:tr>
              <a:tr h="239263">
                <a:tc gridSpan="2">
                  <a:txBody>
                    <a:bodyPr/>
                    <a:lstStyle/>
                    <a:p>
                      <a:pPr algn="ctr" fontAlgn="base"/>
                      <a:r>
                        <a:rPr lang="en-GB" sz="900">
                          <a:effectLst/>
                          <a:highlight>
                            <a:srgbClr val="CFD5EA"/>
                          </a:highlight>
                          <a:latin typeface="Calibri"/>
                        </a:rPr>
                        <a:t>Tasks</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hMerge="1">
                  <a:txBody>
                    <a:bodyPr/>
                    <a:lstStyle/>
                    <a:p>
                      <a:endParaRPr lang="en-GB"/>
                    </a:p>
                  </a:txBody>
                  <a:tcPr/>
                </a:tc>
                <a:tc>
                  <a:txBody>
                    <a:bodyPr/>
                    <a:lstStyle/>
                    <a:p>
                      <a:pPr algn="ctr" fontAlgn="base"/>
                      <a:r>
                        <a:rPr lang="en-GB" sz="900">
                          <a:solidFill>
                            <a:srgbClr val="FFFFFF"/>
                          </a:solidFill>
                          <a:effectLst/>
                          <a:latin typeface="Calibri"/>
                        </a:rPr>
                        <a:t>Assignee(s)</a:t>
                      </a:r>
                      <a:endParaRPr lang="en-GB">
                        <a:effectLs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solidFill>
                  </a:tcPr>
                </a:tc>
                <a:tc>
                  <a:txBody>
                    <a:bodyPr/>
                    <a:lstStyle/>
                    <a:p>
                      <a:pPr algn="ctr" fontAlgn="base"/>
                      <a:r>
                        <a:rPr lang="en-GB" sz="900">
                          <a:effectLst/>
                          <a:highlight>
                            <a:srgbClr val="CFD5EA"/>
                          </a:highlight>
                          <a:latin typeface="Calibri"/>
                        </a:rPr>
                        <a:t>Late Jan</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base"/>
                      <a:r>
                        <a:rPr lang="en-GB" sz="900">
                          <a:effectLst/>
                          <a:highlight>
                            <a:srgbClr val="CFD5EA"/>
                          </a:highlight>
                          <a:latin typeface="Calibri"/>
                        </a:rPr>
                        <a:t>Early Feb</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base"/>
                      <a:r>
                        <a:rPr lang="en-GB" sz="900">
                          <a:effectLst/>
                          <a:highlight>
                            <a:srgbClr val="CFD5EA"/>
                          </a:highlight>
                          <a:latin typeface="Calibri"/>
                        </a:rPr>
                        <a:t>Late Feb</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B w="9525" cap="flat" cmpd="sng" algn="ctr">
                      <a:solidFill>
                        <a:srgbClr val="000000"/>
                      </a:solidFill>
                      <a:prstDash val="solid"/>
                      <a:round/>
                      <a:headEnd type="none" w="med" len="med"/>
                      <a:tailEnd type="none" w="med" len="med"/>
                    </a:lnB>
                    <a:solidFill>
                      <a:srgbClr val="CFD5EA"/>
                    </a:solidFill>
                  </a:tcPr>
                </a:tc>
                <a:tc>
                  <a:txBody>
                    <a:bodyPr/>
                    <a:lstStyle/>
                    <a:p>
                      <a:pPr algn="ctr" fontAlgn="base"/>
                      <a:r>
                        <a:rPr lang="en-GB" sz="900">
                          <a:effectLst/>
                          <a:highlight>
                            <a:srgbClr val="CFD5EA"/>
                          </a:highlight>
                          <a:latin typeface="Calibri"/>
                        </a:rPr>
                        <a:t>Early Mar</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base"/>
                      <a:r>
                        <a:rPr lang="en-GB" sz="900">
                          <a:effectLst/>
                          <a:highlight>
                            <a:srgbClr val="CFD5EA"/>
                          </a:highlight>
                          <a:latin typeface="Calibri"/>
                        </a:rPr>
                        <a:t>Late Mar</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base"/>
                      <a:r>
                        <a:rPr lang="en-GB" sz="900">
                          <a:effectLst/>
                          <a:highlight>
                            <a:srgbClr val="CFD5EA"/>
                          </a:highlight>
                          <a:latin typeface="Calibri"/>
                        </a:rPr>
                        <a:t>Early Apr</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base"/>
                      <a:r>
                        <a:rPr lang="en-GB" sz="900">
                          <a:effectLst/>
                          <a:highlight>
                            <a:srgbClr val="CFD5EA"/>
                          </a:highlight>
                          <a:latin typeface="Calibri"/>
                        </a:rPr>
                        <a:t>Late Apr</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base"/>
                      <a:r>
                        <a:rPr lang="en-GB" sz="900">
                          <a:effectLst/>
                          <a:highlight>
                            <a:srgbClr val="CFD5EA"/>
                          </a:highlight>
                          <a:latin typeface="Calibri"/>
                        </a:rPr>
                        <a:t>30 Apr</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base"/>
                      <a:r>
                        <a:rPr lang="en-GB" sz="900">
                          <a:effectLst/>
                          <a:highlight>
                            <a:srgbClr val="CFD5EA"/>
                          </a:highlight>
                          <a:latin typeface="Calibri"/>
                        </a:rPr>
                        <a:t>8 May</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261733282"/>
                  </a:ext>
                </a:extLst>
              </a:tr>
              <a:tr h="239263">
                <a:tc rowSpan="4">
                  <a:txBody>
                    <a:bodyPr/>
                    <a:lstStyle/>
                    <a:p>
                      <a:pPr fontAlgn="base"/>
                      <a:r>
                        <a:rPr lang="en-GB" sz="900">
                          <a:effectLst/>
                          <a:highlight>
                            <a:srgbClr val="E9EBF5"/>
                          </a:highlight>
                          <a:latin typeface="Calibri"/>
                        </a:rPr>
                        <a:t> Functions</a:t>
                      </a:r>
                      <a:endParaRPr lang="en-GB">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tc>
                  <a:txBody>
                    <a:bodyPr/>
                    <a:lstStyle/>
                    <a:p>
                      <a:pPr fontAlgn="base"/>
                      <a:r>
                        <a:rPr lang="en-GB" sz="900">
                          <a:effectLst/>
                          <a:highlight>
                            <a:srgbClr val="E9EBF5"/>
                          </a:highlight>
                          <a:latin typeface="Calibri"/>
                        </a:rPr>
                        <a:t>Trend match enhancement</a:t>
                      </a:r>
                      <a:endParaRPr lang="en-GB">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fontAlgn="base"/>
                      <a:r>
                        <a:rPr lang="en-GB" sz="800">
                          <a:solidFill>
                            <a:srgbClr val="FFFFFF"/>
                          </a:solidFill>
                          <a:effectLst/>
                          <a:latin typeface="Calibri"/>
                        </a:rPr>
                        <a:t>Cyrus, Joyce</a:t>
                      </a:r>
                      <a:endParaRPr lang="en-GB" sz="800">
                        <a:effectLs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solidFill>
                  </a:tcPr>
                </a:tc>
                <a:tc>
                  <a:txBody>
                    <a:bodyPr/>
                    <a:lstStyle/>
                    <a:p>
                      <a:pPr algn="ctr" fontAlgn="auto"/>
                      <a:endParaRPr lang="en-GB" sz="900">
                        <a:solidFill>
                          <a:srgbClr val="00B050"/>
                        </a:solidFill>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2912881188"/>
                  </a:ext>
                </a:extLst>
              </a:tr>
              <a:tr h="239263">
                <a:tc vMerge="1">
                  <a:txBody>
                    <a:bodyPr/>
                    <a:lstStyle/>
                    <a:p>
                      <a:endParaRPr lang="en-GB"/>
                    </a:p>
                  </a:txBody>
                  <a:tcPr/>
                </a:tc>
                <a:tc>
                  <a:txBody>
                    <a:bodyPr/>
                    <a:lstStyle/>
                    <a:p>
                      <a:pPr fontAlgn="base"/>
                      <a:r>
                        <a:rPr lang="en-GB" sz="900">
                          <a:effectLst/>
                          <a:highlight>
                            <a:srgbClr val="CFD5EA"/>
                          </a:highlight>
                          <a:latin typeface="Calibri"/>
                        </a:rPr>
                        <a:t>Subsequent trend analytics </a:t>
                      </a:r>
                      <a:endParaRPr lang="en-GB">
                        <a:effectLst/>
                        <a:highlight>
                          <a:srgbClr val="CFD5EA"/>
                        </a:highlight>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fontAlgn="auto"/>
                      <a:r>
                        <a:rPr lang="en-GB" sz="800">
                          <a:solidFill>
                            <a:srgbClr val="FFFFFF"/>
                          </a:solidFill>
                          <a:effectLst/>
                          <a:latin typeface="Calibri"/>
                        </a:rPr>
                        <a:t>Cyrus, Joyce</a:t>
                      </a: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882601172"/>
                  </a:ext>
                </a:extLst>
              </a:tr>
              <a:tr h="239263">
                <a:tc vMerge="1">
                  <a:txBody>
                    <a:bodyPr/>
                    <a:lstStyle/>
                    <a:p>
                      <a:endParaRPr lang="en-GB"/>
                    </a:p>
                  </a:txBody>
                  <a:tcPr/>
                </a:tc>
                <a:tc>
                  <a:txBody>
                    <a:bodyPr/>
                    <a:lstStyle/>
                    <a:p>
                      <a:pPr fontAlgn="base"/>
                      <a:r>
                        <a:rPr lang="en-GB" sz="900">
                          <a:effectLst/>
                          <a:highlight>
                            <a:srgbClr val="E9EBF5"/>
                          </a:highlight>
                          <a:latin typeface="Calibri"/>
                        </a:rPr>
                        <a:t>Cloud Compute, Functions</a:t>
                      </a:r>
                      <a:endParaRPr lang="en-GB">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lvl="0">
                        <a:buNone/>
                      </a:pPr>
                      <a:r>
                        <a:rPr lang="en-GB" sz="700" b="0" i="0" u="none" strike="noStrike" noProof="0">
                          <a:solidFill>
                            <a:srgbClr val="FFFFFF"/>
                          </a:solidFill>
                          <a:effectLst/>
                        </a:rPr>
                        <a:t>Cyrus, Joyce</a:t>
                      </a:r>
                      <a:endParaRPr lang="en-US" sz="700"/>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base"/>
                      <a:endParaRPr lang="en-GB" sz="900">
                        <a:solidFill>
                          <a:srgbClr val="00B050"/>
                        </a:solidFill>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base"/>
                      <a:endParaRPr lang="en-GB" sz="900">
                        <a:solidFill>
                          <a:srgbClr val="00B050"/>
                        </a:solidFill>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base"/>
                      <a:endParaRPr lang="en-GB" sz="900">
                        <a:solidFill>
                          <a:srgbClr val="00B050"/>
                        </a:solidFill>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888275953"/>
                  </a:ext>
                </a:extLst>
              </a:tr>
              <a:tr h="149540">
                <a:tc vMerge="1">
                  <a:txBody>
                    <a:bodyPr/>
                    <a:lstStyle/>
                    <a:p>
                      <a:endParaRPr lang="en-GB"/>
                    </a:p>
                  </a:txBody>
                  <a:tcPr/>
                </a:tc>
                <a:tc>
                  <a:txBody>
                    <a:bodyPr/>
                    <a:lstStyle/>
                    <a:p>
                      <a:pPr fontAlgn="base"/>
                      <a:r>
                        <a:rPr lang="en-GB" sz="900">
                          <a:effectLst/>
                          <a:highlight>
                            <a:srgbClr val="CFD5EA"/>
                          </a:highlight>
                          <a:latin typeface="Calibri"/>
                        </a:rPr>
                        <a:t>Gemini Pro API</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lvl="0">
                        <a:buNone/>
                      </a:pPr>
                      <a:r>
                        <a:rPr lang="en-GB" sz="700" b="0" i="0" u="none" strike="noStrike" noProof="0">
                          <a:solidFill>
                            <a:srgbClr val="FFFFFF"/>
                          </a:solidFill>
                          <a:effectLst/>
                        </a:rPr>
                        <a:t>Cyrus, Joyce</a:t>
                      </a:r>
                      <a:endParaRPr lang="en-US" sz="700"/>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base"/>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base"/>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base"/>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2351479995"/>
                  </a:ext>
                </a:extLst>
              </a:tr>
              <a:tr h="239263">
                <a:tc rowSpan="3">
                  <a:txBody>
                    <a:bodyPr/>
                    <a:lstStyle/>
                    <a:p>
                      <a:pPr fontAlgn="base"/>
                      <a:r>
                        <a:rPr lang="en-GB" sz="900">
                          <a:effectLst/>
                          <a:highlight>
                            <a:srgbClr val="F2F2F2"/>
                          </a:highlight>
                          <a:latin typeface="Calibri"/>
                        </a:rPr>
                        <a:t>Improved UI/UX</a:t>
                      </a:r>
                      <a:endParaRPr lang="en-GB">
                        <a:effectLst/>
                        <a:highlight>
                          <a:srgbClr val="F2F2F2"/>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E9EBF5"/>
                    </a:solidFill>
                  </a:tcPr>
                </a:tc>
                <a:tc>
                  <a:txBody>
                    <a:bodyPr/>
                    <a:lstStyle/>
                    <a:p>
                      <a:pPr fontAlgn="base"/>
                      <a:r>
                        <a:rPr lang="en-GB" sz="900">
                          <a:effectLst/>
                          <a:highlight>
                            <a:srgbClr val="F2F2F2"/>
                          </a:highlight>
                          <a:latin typeface="Calibri"/>
                        </a:rPr>
                        <a:t>Trend match</a:t>
                      </a:r>
                      <a:endParaRPr lang="en-GB">
                        <a:effectLst/>
                        <a:highlight>
                          <a:srgbClr val="F2F2F2"/>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tc>
                  <a:txBody>
                    <a:bodyPr/>
                    <a:lstStyle/>
                    <a:p>
                      <a:pPr fontAlgn="auto"/>
                      <a:r>
                        <a:rPr lang="en-GB" sz="800">
                          <a:solidFill>
                            <a:srgbClr val="FFFFFF"/>
                          </a:solidFill>
                          <a:effectLst/>
                          <a:latin typeface="Calibri"/>
                        </a:rPr>
                        <a:t>Phoebe, Winnie</a:t>
                      </a: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chemeClr val="tx1"/>
                    </a:solidFill>
                  </a:tcPr>
                </a:tc>
                <a:tc>
                  <a:txBody>
                    <a:bodyPr/>
                    <a:lstStyle/>
                    <a:p>
                      <a:pPr algn="ctr" fontAlgn="auto"/>
                      <a:endParaRPr lang="en-GB" sz="900">
                        <a:solidFill>
                          <a:srgbClr val="00B050"/>
                        </a:solidFill>
                        <a:effectLst/>
                        <a:highlight>
                          <a:srgbClr val="F2F2F2"/>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C00000"/>
                    </a:solidFill>
                  </a:tcPr>
                </a:tc>
                <a:tc>
                  <a:txBody>
                    <a:bodyPr/>
                    <a:lstStyle/>
                    <a:p>
                      <a:pPr algn="ctr" fontAlgn="base"/>
                      <a:endParaRPr lang="en-GB" sz="900">
                        <a:solidFill>
                          <a:srgbClr val="00B050"/>
                        </a:solidFill>
                        <a:effectLst/>
                        <a:highlight>
                          <a:srgbClr val="F2F2F2"/>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F2F2F2"/>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F2F2F2"/>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F2F2F2"/>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F2F2F2"/>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F2F2F2"/>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F2F2F2"/>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F2F2F2"/>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F2F2F2"/>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690610222"/>
                  </a:ext>
                </a:extLst>
              </a:tr>
              <a:tr h="239263">
                <a:tc vMerge="1">
                  <a:txBody>
                    <a:bodyPr/>
                    <a:lstStyle/>
                    <a:p>
                      <a:endParaRPr lang="en-GB"/>
                    </a:p>
                  </a:txBody>
                  <a:tcPr/>
                </a:tc>
                <a:tc>
                  <a:txBody>
                    <a:bodyPr/>
                    <a:lstStyle/>
                    <a:p>
                      <a:pPr fontAlgn="base"/>
                      <a:r>
                        <a:rPr lang="en-GB" sz="900">
                          <a:effectLst/>
                          <a:highlight>
                            <a:srgbClr val="CFD5EA"/>
                          </a:highlight>
                          <a:latin typeface="Calibri"/>
                        </a:rPr>
                        <a:t>Subsequent trend analytics</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fontAlgn="auto"/>
                      <a:r>
                        <a:rPr lang="en-GB" sz="800">
                          <a:solidFill>
                            <a:srgbClr val="FFFFFF"/>
                          </a:solidFill>
                          <a:effectLst/>
                          <a:latin typeface="Calibri"/>
                        </a:rPr>
                        <a:t>Phoebe, Winnie</a:t>
                      </a: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5EA"/>
                    </a:solidFill>
                  </a:tcPr>
                </a:tc>
                <a:extLst>
                  <a:ext uri="{0D108BD9-81ED-4DB2-BD59-A6C34878D82A}">
                    <a16:rowId xmlns:a16="http://schemas.microsoft.com/office/drawing/2014/main" val="2070759488"/>
                  </a:ext>
                </a:extLst>
              </a:tr>
              <a:tr h="149540">
                <a:tc vMerge="1">
                  <a:txBody>
                    <a:bodyPr/>
                    <a:lstStyle/>
                    <a:p>
                      <a:endParaRPr lang="en-GB"/>
                    </a:p>
                  </a:txBody>
                  <a:tcPr/>
                </a:tc>
                <a:tc>
                  <a:txBody>
                    <a:bodyPr/>
                    <a:lstStyle/>
                    <a:p>
                      <a:pPr fontAlgn="base"/>
                      <a:r>
                        <a:rPr lang="en-GB" sz="900">
                          <a:effectLst/>
                          <a:highlight>
                            <a:srgbClr val="E9EBF5"/>
                          </a:highlight>
                          <a:latin typeface="Calibri"/>
                        </a:rPr>
                        <a:t>Final UI/UX</a:t>
                      </a:r>
                      <a:endParaRPr lang="en-GB">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lvl="0">
                        <a:buNone/>
                      </a:pPr>
                      <a:r>
                        <a:rPr lang="en-GB" sz="700" b="0" i="0" u="none" strike="noStrike" noProof="0">
                          <a:solidFill>
                            <a:srgbClr val="FFFFFF"/>
                          </a:solidFill>
                          <a:effectLst/>
                        </a:rPr>
                        <a:t>Phoebe, Winnie</a:t>
                      </a:r>
                      <a:endParaRPr lang="en-US" sz="700"/>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base"/>
                      <a:endParaRPr lang="en-GB" sz="900">
                        <a:solidFill>
                          <a:srgbClr val="00B050"/>
                        </a:solidFill>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base"/>
                      <a:endParaRPr lang="en-GB" sz="900">
                        <a:solidFill>
                          <a:srgbClr val="00B050"/>
                        </a:solidFill>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base"/>
                      <a:endParaRPr lang="en-GB" sz="900">
                        <a:solidFill>
                          <a:srgbClr val="00B050"/>
                        </a:solidFill>
                        <a:effectLst/>
                        <a:highlight>
                          <a:srgbClr val="E9EBF5"/>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0000"/>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tc>
                  <a:txBody>
                    <a:bodyPr/>
                    <a:lstStyle/>
                    <a:p>
                      <a:pPr algn="ctr" fontAlgn="auto"/>
                      <a:endParaRPr lang="en-GB" sz="900">
                        <a:solidFill>
                          <a:srgbClr val="00B050"/>
                        </a:solidFill>
                        <a:effectLst/>
                        <a:highlight>
                          <a:srgbClr val="E9EBF5"/>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3368599411"/>
                  </a:ext>
                </a:extLst>
              </a:tr>
              <a:tr h="328988">
                <a:tc>
                  <a:txBody>
                    <a:bodyPr/>
                    <a:lstStyle/>
                    <a:p>
                      <a:pPr fontAlgn="base"/>
                      <a:r>
                        <a:rPr lang="en-GB" sz="900">
                          <a:effectLst/>
                          <a:highlight>
                            <a:srgbClr val="CFD5EA"/>
                          </a:highlight>
                          <a:latin typeface="Calibri"/>
                        </a:rPr>
                        <a:t>Assessment</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916" cap="flat" cmpd="sng" algn="ctr">
                      <a:solidFill>
                        <a:srgbClr val="FFFFFF"/>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FD5EA"/>
                    </a:solidFill>
                  </a:tcPr>
                </a:tc>
                <a:tc>
                  <a:txBody>
                    <a:bodyPr/>
                    <a:lstStyle/>
                    <a:p>
                      <a:pPr fontAlgn="base"/>
                      <a:r>
                        <a:rPr lang="en-GB" sz="900">
                          <a:effectLst/>
                          <a:highlight>
                            <a:srgbClr val="CFD5EA"/>
                          </a:highlight>
                          <a:latin typeface="Calibri"/>
                        </a:rPr>
                        <a:t>Final reports</a:t>
                      </a:r>
                      <a:endParaRPr lang="en-GB">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FD5EA"/>
                    </a:solidFill>
                  </a:tcPr>
                </a:tc>
                <a:tc>
                  <a:txBody>
                    <a:bodyPr/>
                    <a:lstStyle/>
                    <a:p>
                      <a:pPr fontAlgn="base"/>
                      <a:r>
                        <a:rPr lang="en-GB" sz="900">
                          <a:solidFill>
                            <a:srgbClr val="FFFFFF"/>
                          </a:solidFill>
                          <a:effectLst/>
                          <a:latin typeface="Calibri"/>
                        </a:rPr>
                        <a:t>All</a:t>
                      </a:r>
                      <a:endParaRPr lang="en-GB">
                        <a:effectLs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chemeClr val="tx1"/>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FD5EA"/>
                    </a:solidFill>
                  </a:tcPr>
                </a:tc>
                <a:tc>
                  <a:txBody>
                    <a:bodyPr/>
                    <a:lstStyle/>
                    <a:p>
                      <a:pPr algn="ctr" fontAlgn="auto"/>
                      <a:endParaRPr lang="en-GB" sz="900">
                        <a:solidFill>
                          <a:srgbClr val="00B050"/>
                        </a:solidFill>
                        <a:effectLst/>
                        <a:highlight>
                          <a:srgbClr val="CFD5EA"/>
                        </a:highlight>
                        <a:latin typeface="Calibri" panose="020F0502020204030204" pitchFamily="34" charset="0"/>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FD5EA"/>
                    </a:solidFill>
                  </a:tcPr>
                </a:tc>
                <a:tc>
                  <a:txBody>
                    <a:bodyPr/>
                    <a:lstStyle/>
                    <a:p>
                      <a:pPr algn="ctr" fontAlgn="base"/>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00000"/>
                    </a:solidFill>
                  </a:tcPr>
                </a:tc>
                <a:tc>
                  <a:txBody>
                    <a:bodyPr/>
                    <a:lstStyle/>
                    <a:p>
                      <a:pPr algn="ctr" fontAlgn="base"/>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00000"/>
                    </a:solidFill>
                  </a:tcPr>
                </a:tc>
                <a:tc>
                  <a:txBody>
                    <a:bodyPr/>
                    <a:lstStyle/>
                    <a:p>
                      <a:pPr algn="ctr" fontAlgn="base"/>
                      <a:endParaRPr lang="en-GB" sz="9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00000"/>
                    </a:solidFill>
                  </a:tcPr>
                </a:tc>
                <a:tc>
                  <a:txBody>
                    <a:bodyPr/>
                    <a:lstStyle/>
                    <a:p>
                      <a:pPr algn="ctr" fontAlgn="base"/>
                      <a:r>
                        <a:rPr lang="en-GB" sz="800"/>
                        <a:t>Final Project </a:t>
                      </a:r>
                      <a:endParaRPr lang="en-GB" sz="800">
                        <a:effectLst/>
                        <a:highlight>
                          <a:srgbClr val="CFD5EA"/>
                        </a:highlight>
                        <a:latin typeface="Calibri"/>
                      </a:endParaRPr>
                    </a:p>
                    <a:p>
                      <a:pPr lvl="0" algn="ctr">
                        <a:buNone/>
                      </a:pPr>
                      <a:r>
                        <a:rPr lang="en-GB" sz="800"/>
                        <a:t>Presentation</a:t>
                      </a:r>
                      <a:endParaRPr lang="en-GB" sz="800">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00000"/>
                    </a:solidFill>
                  </a:tcPr>
                </a:tc>
                <a:tc>
                  <a:txBody>
                    <a:bodyPr/>
                    <a:lstStyle/>
                    <a:p>
                      <a:pPr algn="ctr" fontAlgn="base"/>
                      <a:endParaRPr lang="en-GB" sz="800">
                        <a:solidFill>
                          <a:srgbClr val="00B050"/>
                        </a:solidFill>
                        <a:effectLst/>
                        <a:highlight>
                          <a:srgbClr val="CFD5EA"/>
                        </a:highlight>
                        <a:latin typeface="Calibri"/>
                      </a:endParaRP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00000"/>
                    </a:solidFill>
                  </a:tcPr>
                </a:tc>
                <a:tc>
                  <a:txBody>
                    <a:bodyPr/>
                    <a:lstStyle/>
                    <a:p>
                      <a:pPr algn="ctr" fontAlgn="auto"/>
                      <a:r>
                        <a:rPr lang="en-GB" sz="800"/>
                        <a:t>Final Report </a:t>
                      </a:r>
                      <a:endParaRPr lang="en-US"/>
                    </a:p>
                    <a:p>
                      <a:pPr lvl="0" algn="ctr">
                        <a:buNone/>
                      </a:pPr>
                      <a:r>
                        <a:rPr lang="en-GB" sz="800"/>
                        <a:t>Submission </a:t>
                      </a:r>
                    </a:p>
                  </a:txBody>
                  <a:tcPr>
                    <a:lnL w="9916" cap="flat" cmpd="sng" algn="ctr">
                      <a:solidFill>
                        <a:srgbClr val="FFFFFF"/>
                      </a:solidFill>
                      <a:prstDash val="solid"/>
                      <a:round/>
                      <a:headEnd type="none" w="med" len="med"/>
                      <a:tailEnd type="none" w="med" len="med"/>
                    </a:lnL>
                    <a:lnR w="9916"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916" cap="flat" cmpd="sng" algn="ctr">
                      <a:solidFill>
                        <a:srgbClr val="FFFFFF"/>
                      </a:solidFill>
                      <a:prstDash val="solid"/>
                      <a:round/>
                      <a:headEnd type="none" w="med" len="med"/>
                      <a:tailEnd type="none" w="med" len="med"/>
                    </a:lnB>
                    <a:solidFill>
                      <a:srgbClr val="C00000"/>
                    </a:solidFill>
                  </a:tcPr>
                </a:tc>
                <a:extLst>
                  <a:ext uri="{0D108BD9-81ED-4DB2-BD59-A6C34878D82A}">
                    <a16:rowId xmlns:a16="http://schemas.microsoft.com/office/drawing/2014/main" val="3886254928"/>
                  </a:ext>
                </a:extLst>
              </a:tr>
            </a:tbl>
          </a:graphicData>
        </a:graphic>
      </p:graphicFrame>
    </p:spTree>
    <p:extLst>
      <p:ext uri="{BB962C8B-B14F-4D97-AF65-F5344CB8AC3E}">
        <p14:creationId xmlns:p14="http://schemas.microsoft.com/office/powerpoint/2010/main" val="1985496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92D7-5B27-D6D9-2876-DCD171D5A52B}"/>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CC27731F-C471-2016-1146-D92654B3DCFD}"/>
              </a:ext>
            </a:extLst>
          </p:cNvPr>
          <p:cNvSpPr>
            <a:spLocks noGrp="1"/>
          </p:cNvSpPr>
          <p:nvPr>
            <p:ph type="body" idx="1"/>
          </p:nvPr>
        </p:nvSpPr>
        <p:spPr/>
        <p:txBody>
          <a:bodyPr/>
          <a:lstStyle/>
          <a:p>
            <a:r>
              <a:rPr lang="en-US"/>
              <a:t>We developed a </a:t>
            </a:r>
            <a:r>
              <a:rPr lang="en-US" err="1"/>
              <a:t>xxxx</a:t>
            </a:r>
            <a:endParaRPr lang="en-US"/>
          </a:p>
          <a:p>
            <a:r>
              <a:rPr lang="en-US"/>
              <a:t>It is </a:t>
            </a:r>
            <a:r>
              <a:rPr lang="en-US" err="1"/>
              <a:t>xxxx</a:t>
            </a:r>
            <a:endParaRPr lang="en-US"/>
          </a:p>
          <a:p>
            <a:pPr marL="152400" indent="0">
              <a:buNone/>
            </a:pPr>
            <a:endParaRPr lang="en-US"/>
          </a:p>
        </p:txBody>
      </p:sp>
    </p:spTree>
    <p:extLst>
      <p:ext uri="{BB962C8B-B14F-4D97-AF65-F5344CB8AC3E}">
        <p14:creationId xmlns:p14="http://schemas.microsoft.com/office/powerpoint/2010/main" val="249995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92D7-5B27-D6D9-2876-DCD171D5A52B}"/>
              </a:ext>
            </a:extLst>
          </p:cNvPr>
          <p:cNvSpPr>
            <a:spLocks noGrp="1"/>
          </p:cNvSpPr>
          <p:nvPr>
            <p:ph type="title"/>
          </p:nvPr>
        </p:nvSpPr>
        <p:spPr/>
        <p:txBody>
          <a:bodyPr/>
          <a:lstStyle/>
          <a:p>
            <a:r>
              <a:rPr lang="en-US" altLang="zh-CN"/>
              <a:t>References</a:t>
            </a:r>
            <a:endParaRPr lang="en-US"/>
          </a:p>
        </p:txBody>
      </p:sp>
      <p:sp>
        <p:nvSpPr>
          <p:cNvPr id="3" name="Text Placeholder 2">
            <a:extLst>
              <a:ext uri="{FF2B5EF4-FFF2-40B4-BE49-F238E27FC236}">
                <a16:creationId xmlns:a16="http://schemas.microsoft.com/office/drawing/2014/main" id="{CC27731F-C471-2016-1146-D92654B3DCFD}"/>
              </a:ext>
            </a:extLst>
          </p:cNvPr>
          <p:cNvSpPr>
            <a:spLocks noGrp="1"/>
          </p:cNvSpPr>
          <p:nvPr>
            <p:ph type="body" idx="1"/>
          </p:nvPr>
        </p:nvSpPr>
        <p:spPr/>
        <p:txBody>
          <a:bodyPr/>
          <a:lstStyle/>
          <a:p>
            <a:r>
              <a:rPr lang="en-US"/>
              <a:t>We developed a </a:t>
            </a:r>
            <a:r>
              <a:rPr lang="en-US" err="1"/>
              <a:t>xxxx</a:t>
            </a:r>
            <a:endParaRPr lang="en-US"/>
          </a:p>
          <a:p>
            <a:r>
              <a:rPr lang="en-US"/>
              <a:t>It is </a:t>
            </a:r>
            <a:r>
              <a:rPr lang="en-US" err="1"/>
              <a:t>xxxx</a:t>
            </a:r>
            <a:endParaRPr lang="en-US"/>
          </a:p>
          <a:p>
            <a:pPr marL="152400" indent="0">
              <a:buNone/>
            </a:pPr>
            <a:endParaRPr lang="en-US"/>
          </a:p>
        </p:txBody>
      </p:sp>
    </p:spTree>
    <p:extLst>
      <p:ext uri="{BB962C8B-B14F-4D97-AF65-F5344CB8AC3E}">
        <p14:creationId xmlns:p14="http://schemas.microsoft.com/office/powerpoint/2010/main" val="1833384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92D7-5B27-D6D9-2876-DCD171D5A52B}"/>
              </a:ext>
            </a:extLst>
          </p:cNvPr>
          <p:cNvSpPr>
            <a:spLocks noGrp="1"/>
          </p:cNvSpPr>
          <p:nvPr>
            <p:ph type="title"/>
          </p:nvPr>
        </p:nvSpPr>
        <p:spPr/>
        <p:txBody>
          <a:bodyPr/>
          <a:lstStyle/>
          <a:p>
            <a:r>
              <a:rPr lang="en-US" altLang="zh-CN"/>
              <a:t>References</a:t>
            </a:r>
            <a:endParaRPr lang="en-US"/>
          </a:p>
        </p:txBody>
      </p:sp>
      <p:sp>
        <p:nvSpPr>
          <p:cNvPr id="3" name="Text Placeholder 2">
            <a:extLst>
              <a:ext uri="{FF2B5EF4-FFF2-40B4-BE49-F238E27FC236}">
                <a16:creationId xmlns:a16="http://schemas.microsoft.com/office/drawing/2014/main" id="{CC27731F-C471-2016-1146-D92654B3DCFD}"/>
              </a:ext>
            </a:extLst>
          </p:cNvPr>
          <p:cNvSpPr>
            <a:spLocks noGrp="1"/>
          </p:cNvSpPr>
          <p:nvPr>
            <p:ph type="body" idx="1"/>
          </p:nvPr>
        </p:nvSpPr>
        <p:spPr>
          <a:xfrm>
            <a:off x="1084800" y="1121377"/>
            <a:ext cx="6974400" cy="2979473"/>
          </a:xfrm>
        </p:spPr>
        <p:txBody>
          <a:bodyPr/>
          <a:lstStyle/>
          <a:p>
            <a:pPr marL="152400" indent="0">
              <a:buNone/>
            </a:pPr>
            <a:r>
              <a:rPr lang="en-US" sz="1200" b="1">
                <a:solidFill>
                  <a:schemeClr val="accent2"/>
                </a:solidFill>
              </a:rPr>
              <a:t>Bibliography</a:t>
            </a:r>
            <a:endParaRPr lang="en-US" sz="1200">
              <a:solidFill>
                <a:schemeClr val="accent2"/>
              </a:solidFill>
            </a:endParaRPr>
          </a:p>
          <a:p>
            <a:r>
              <a:rPr lang="en-US" sz="1200">
                <a:solidFill>
                  <a:schemeClr val="accent2"/>
                </a:solidFill>
              </a:rPr>
              <a:t>Bulkowski, T.N., 2021. Encyclopedia of chart patterns. John Wiley &amp; Sons.</a:t>
            </a:r>
          </a:p>
          <a:p>
            <a:r>
              <a:rPr lang="en-US" sz="1200" err="1">
                <a:solidFill>
                  <a:schemeClr val="tx1"/>
                </a:solidFill>
                <a:cs typeface="Calibri"/>
              </a:rPr>
              <a:t>GeeksforGeeks</a:t>
            </a:r>
            <a:r>
              <a:rPr lang="en-US" sz="1200">
                <a:solidFill>
                  <a:schemeClr val="tx1"/>
                </a:solidFill>
                <a:cs typeface="Calibri"/>
              </a:rPr>
              <a:t>. (2019). </a:t>
            </a:r>
            <a:r>
              <a:rPr lang="en-US" sz="1200" i="1">
                <a:solidFill>
                  <a:schemeClr val="tx1"/>
                </a:solidFill>
                <a:cs typeface="Calibri"/>
              </a:rPr>
              <a:t>ML | Types of Linkages in Clustering</a:t>
            </a:r>
            <a:r>
              <a:rPr lang="en-US" sz="1200">
                <a:solidFill>
                  <a:schemeClr val="tx1"/>
                </a:solidFill>
                <a:cs typeface="Calibri"/>
              </a:rPr>
              <a:t>. [online] Available at: </a:t>
            </a:r>
            <a:r>
              <a:rPr lang="en-US" sz="1200">
                <a:solidFill>
                  <a:schemeClr val="tx1"/>
                </a:solidFill>
                <a:cs typeface="Calibri"/>
                <a:hlinkClick r:id="rId2">
                  <a:extLst>
                    <a:ext uri="{A12FA001-AC4F-418D-AE19-62706E023703}">
                      <ahyp:hlinkClr xmlns:ahyp="http://schemas.microsoft.com/office/drawing/2018/hyperlinkcolor" val="tx"/>
                    </a:ext>
                  </a:extLst>
                </a:hlinkClick>
              </a:rPr>
              <a:t>https://www.geeksforgeeks.org/ml-types-of-linkages-in-clustering/</a:t>
            </a:r>
            <a:r>
              <a:rPr lang="en-US" sz="1200">
                <a:solidFill>
                  <a:schemeClr val="tx1"/>
                </a:solidFill>
                <a:cs typeface="Calibri"/>
              </a:rPr>
              <a:t>.</a:t>
            </a:r>
          </a:p>
          <a:p>
            <a:r>
              <a:rPr lang="en-US" altLang="zh-HK" sz="1200" err="1">
                <a:solidFill>
                  <a:schemeClr val="tx1"/>
                </a:solidFill>
                <a:cs typeface="Calibri"/>
              </a:rPr>
              <a:t>PennState</a:t>
            </a:r>
            <a:r>
              <a:rPr lang="en-US" altLang="zh-HK" sz="1200">
                <a:solidFill>
                  <a:schemeClr val="tx1"/>
                </a:solidFill>
                <a:cs typeface="Calibri"/>
              </a:rPr>
              <a:t>: Statistics Online Courses. (n.d.). </a:t>
            </a:r>
            <a:r>
              <a:rPr lang="en-US" altLang="zh-HK" sz="1200" i="1">
                <a:solidFill>
                  <a:schemeClr val="tx1"/>
                </a:solidFill>
                <a:cs typeface="Calibri"/>
              </a:rPr>
              <a:t>14.4 - Agglomerative Hierarchical Clustering | STAT 505</a:t>
            </a:r>
            <a:r>
              <a:rPr lang="en-US" altLang="zh-HK" sz="1200">
                <a:solidFill>
                  <a:schemeClr val="tx1"/>
                </a:solidFill>
                <a:cs typeface="Calibri"/>
              </a:rPr>
              <a:t>. [online] Available at: </a:t>
            </a:r>
            <a:r>
              <a:rPr lang="en-US" altLang="zh-HK" sz="1200">
                <a:solidFill>
                  <a:schemeClr val="tx1"/>
                </a:solidFill>
                <a:cs typeface="Calibri"/>
                <a:hlinkClick r:id="rId3">
                  <a:extLst>
                    <a:ext uri="{A12FA001-AC4F-418D-AE19-62706E023703}">
                      <ahyp:hlinkClr xmlns:ahyp="http://schemas.microsoft.com/office/drawing/2018/hyperlinkcolor" val="tx"/>
                    </a:ext>
                  </a:extLst>
                </a:hlinkClick>
              </a:rPr>
              <a:t>https://online.stat.psu.edu/stat505/lesson/14/14.4</a:t>
            </a:r>
            <a:r>
              <a:rPr lang="en-US" altLang="zh-HK" sz="1200">
                <a:solidFill>
                  <a:schemeClr val="tx1"/>
                </a:solidFill>
                <a:cs typeface="Calibri"/>
              </a:rPr>
              <a:t>.</a:t>
            </a:r>
            <a:endParaRPr lang="en-US" sz="1200">
              <a:solidFill>
                <a:schemeClr val="tx1"/>
              </a:solidFill>
            </a:endParaRPr>
          </a:p>
          <a:p>
            <a:r>
              <a:rPr lang="en-US" sz="1200">
                <a:solidFill>
                  <a:schemeClr val="tx1"/>
                </a:solidFill>
              </a:rPr>
              <a:t>Preeti, W. (2023). </a:t>
            </a:r>
            <a:r>
              <a:rPr lang="en-US" sz="1200" i="1">
                <a:solidFill>
                  <a:schemeClr val="tx1"/>
                </a:solidFill>
              </a:rPr>
              <a:t>Stock trading and Investing applications Market size - by platform type (Mobile-based, web-based), operating system (Android, iOS), end user (Professional Traders, individuals), Growth potential, Reginal Analysis &amp; Global Forecast, 2023 - 2032 </a:t>
            </a:r>
            <a:r>
              <a:rPr lang="en-US" sz="1200">
                <a:solidFill>
                  <a:schemeClr val="tx1"/>
                </a:solidFill>
              </a:rPr>
              <a:t>(No. GMI6691). Global Market Insights Inc.</a:t>
            </a:r>
          </a:p>
          <a:p>
            <a:r>
              <a:rPr lang="en-US" sz="1200">
                <a:solidFill>
                  <a:schemeClr val="tx1"/>
                </a:solidFill>
                <a:cs typeface="Calibri"/>
              </a:rPr>
              <a:t>Sarkar, T. (2019). </a:t>
            </a:r>
            <a:r>
              <a:rPr lang="en-US" sz="1200" i="1">
                <a:solidFill>
                  <a:schemeClr val="tx1"/>
                </a:solidFill>
                <a:cs typeface="Calibri"/>
              </a:rPr>
              <a:t>Clustering metrics better than the elbow-method</a:t>
            </a:r>
            <a:r>
              <a:rPr lang="en-US" sz="1200">
                <a:solidFill>
                  <a:schemeClr val="tx1"/>
                </a:solidFill>
                <a:cs typeface="Calibri"/>
              </a:rPr>
              <a:t>. [online] Medium. Available at: </a:t>
            </a:r>
            <a:r>
              <a:rPr lang="en-US" sz="1200">
                <a:solidFill>
                  <a:schemeClr val="tx1"/>
                </a:solidFill>
                <a:cs typeface="Calibri"/>
                <a:hlinkClick r:id="rId4">
                  <a:extLst>
                    <a:ext uri="{A12FA001-AC4F-418D-AE19-62706E023703}">
                      <ahyp:hlinkClr xmlns:ahyp="http://schemas.microsoft.com/office/drawing/2018/hyperlinkcolor" val="tx"/>
                    </a:ext>
                  </a:extLst>
                </a:hlinkClick>
              </a:rPr>
              <a:t>https://towardsdatascience.com/clustering-metrics-better-than-the-elbow-method-6926e1f723a6</a:t>
            </a:r>
            <a:r>
              <a:rPr lang="en-US" sz="1200">
                <a:solidFill>
                  <a:schemeClr val="tx1"/>
                </a:solidFill>
                <a:cs typeface="Calibri"/>
              </a:rPr>
              <a:t>.</a:t>
            </a:r>
            <a:endParaRPr lang="en-US" altLang="zh-TW" sz="1200">
              <a:solidFill>
                <a:schemeClr val="tx1"/>
              </a:solidFill>
              <a:cs typeface="Calibri"/>
            </a:endParaRPr>
          </a:p>
          <a:p>
            <a:r>
              <a:rPr lang="en-US" sz="1200">
                <a:solidFill>
                  <a:schemeClr val="tx1"/>
                </a:solidFill>
                <a:cs typeface="Calibri"/>
              </a:rPr>
              <a:t>Stephanie (2017). </a:t>
            </a:r>
            <a:r>
              <a:rPr lang="en-US" sz="1200" i="1">
                <a:solidFill>
                  <a:schemeClr val="tx1"/>
                </a:solidFill>
                <a:cs typeface="Calibri"/>
              </a:rPr>
              <a:t>Complete Linkage Clustering</a:t>
            </a:r>
            <a:r>
              <a:rPr lang="en-US" sz="1200">
                <a:solidFill>
                  <a:schemeClr val="tx1"/>
                </a:solidFill>
                <a:cs typeface="Calibri"/>
              </a:rPr>
              <a:t>. Statistics How To. Available at: </a:t>
            </a:r>
            <a:r>
              <a:rPr lang="en-US" sz="1200">
                <a:solidFill>
                  <a:schemeClr val="tx1"/>
                </a:solidFill>
                <a:cs typeface="Calibri"/>
                <a:hlinkClick r:id="rId5">
                  <a:extLst>
                    <a:ext uri="{A12FA001-AC4F-418D-AE19-62706E023703}">
                      <ahyp:hlinkClr xmlns:ahyp="http://schemas.microsoft.com/office/drawing/2018/hyperlinkcolor" val="tx"/>
                    </a:ext>
                  </a:extLst>
                </a:hlinkClick>
              </a:rPr>
              <a:t>https://www.statisticshowto.com/complete-linkage-clustering/</a:t>
            </a:r>
            <a:r>
              <a:rPr lang="en-US" sz="1200">
                <a:solidFill>
                  <a:schemeClr val="tx1"/>
                </a:solidFill>
                <a:cs typeface="Calibri"/>
              </a:rPr>
              <a:t>.</a:t>
            </a:r>
          </a:p>
          <a:p>
            <a:r>
              <a:rPr lang="en-US" sz="1200">
                <a:solidFill>
                  <a:schemeClr val="accent2"/>
                </a:solidFill>
                <a:cs typeface="Calibri"/>
              </a:rPr>
              <a:t>Thakkar, A. and Chaudhari, K., 2021. A comprehensive survey on deep neural networks for stock market: The need, challenges, and future directions. Expert Systems with Applications, 177, p.114800.  Available at </a:t>
            </a:r>
            <a:r>
              <a:rPr lang="en-US" sz="1200">
                <a:solidFill>
                  <a:schemeClr val="tx1"/>
                </a:solidFill>
                <a:cs typeface="Arial"/>
                <a:hlinkClick r:id="rId6">
                  <a:extLst>
                    <a:ext uri="{A12FA001-AC4F-418D-AE19-62706E023703}">
                      <ahyp:hlinkClr xmlns:ahyp="http://schemas.microsoft.com/office/drawing/2018/hyperlinkcolor" val="tx"/>
                    </a:ext>
                  </a:extLst>
                </a:hlinkClick>
              </a:rPr>
              <a:t>https://doi.org/10.1016/j.eswa.2021.114800</a:t>
            </a:r>
            <a:endParaRPr lang="en-US" sz="1200">
              <a:solidFill>
                <a:schemeClr val="tx1"/>
              </a:solidFill>
              <a:cs typeface="Calibri"/>
            </a:endParaRPr>
          </a:p>
          <a:p>
            <a:r>
              <a:rPr lang="zh-TW" sz="1200">
                <a:solidFill>
                  <a:schemeClr val="tx1"/>
                </a:solidFill>
                <a:cs typeface="Calibri"/>
              </a:rPr>
              <a:t>知乎专栏. (n.d.). </a:t>
            </a:r>
            <a:r>
              <a:rPr lang="zh-TW" sz="1200" i="1">
                <a:solidFill>
                  <a:schemeClr val="tx1"/>
                </a:solidFill>
                <a:cs typeface="Calibri"/>
              </a:rPr>
              <a:t>肘方法 Elbow of SSE vs 轮廓系数 Silhouette Coefficient</a:t>
            </a:r>
            <a:r>
              <a:rPr lang="zh-TW" sz="1200">
                <a:solidFill>
                  <a:schemeClr val="tx1"/>
                </a:solidFill>
                <a:cs typeface="Calibri"/>
              </a:rPr>
              <a:t>. Available at: </a:t>
            </a:r>
            <a:r>
              <a:rPr lang="zh-TW" sz="1200">
                <a:solidFill>
                  <a:schemeClr val="tx1"/>
                </a:solidFill>
                <a:cs typeface="Calibri"/>
                <a:hlinkClick r:id="rId7">
                  <a:extLst>
                    <a:ext uri="{A12FA001-AC4F-418D-AE19-62706E023703}">
                      <ahyp:hlinkClr xmlns:ahyp="http://schemas.microsoft.com/office/drawing/2018/hyperlinkcolor" val="tx"/>
                    </a:ext>
                  </a:extLst>
                </a:hlinkClick>
              </a:rPr>
              <a:t>https://zhuanlan.zhihu.com/p/668006227</a:t>
            </a:r>
            <a:r>
              <a:rPr lang="zh-TW" altLang="en-US" sz="1200">
                <a:solidFill>
                  <a:schemeClr val="tx1"/>
                </a:solidFill>
                <a:cs typeface="Calibri"/>
              </a:rPr>
              <a:t> </a:t>
            </a:r>
            <a:endParaRPr lang="zh-TW" sz="1200">
              <a:solidFill>
                <a:schemeClr val="tx1"/>
              </a:solidFill>
              <a:cs typeface="Calibri"/>
            </a:endParaRPr>
          </a:p>
          <a:p>
            <a:endParaRPr lang="zh-TW" altLang="en-US" sz="1200">
              <a:solidFill>
                <a:srgbClr val="D82727"/>
              </a:solidFill>
              <a:cs typeface="Calibri"/>
            </a:endParaRPr>
          </a:p>
          <a:p>
            <a:endParaRPr lang="en-US" altLang="zh-TW" sz="1200">
              <a:solidFill>
                <a:schemeClr val="accent2"/>
              </a:solidFill>
            </a:endParaRPr>
          </a:p>
        </p:txBody>
      </p:sp>
    </p:spTree>
    <p:extLst>
      <p:ext uri="{BB962C8B-B14F-4D97-AF65-F5344CB8AC3E}">
        <p14:creationId xmlns:p14="http://schemas.microsoft.com/office/powerpoint/2010/main" val="3135296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92D7-5B27-D6D9-2876-DCD171D5A52B}"/>
              </a:ext>
            </a:extLst>
          </p:cNvPr>
          <p:cNvSpPr>
            <a:spLocks noGrp="1"/>
          </p:cNvSpPr>
          <p:nvPr>
            <p:ph type="title"/>
          </p:nvPr>
        </p:nvSpPr>
        <p:spPr/>
        <p:txBody>
          <a:bodyPr/>
          <a:lstStyle/>
          <a:p>
            <a:r>
              <a:rPr lang="en-US" altLang="zh-CN"/>
              <a:t>References</a:t>
            </a:r>
            <a:endParaRPr lang="en-US"/>
          </a:p>
        </p:txBody>
      </p:sp>
      <p:pic>
        <p:nvPicPr>
          <p:cNvPr id="6" name="Picture 5" descr="A book cover with blue and white text&#10;&#10;Description automatically generated">
            <a:extLst>
              <a:ext uri="{FF2B5EF4-FFF2-40B4-BE49-F238E27FC236}">
                <a16:creationId xmlns:a16="http://schemas.microsoft.com/office/drawing/2014/main" id="{DB6D6DE2-FDF6-4879-1840-9AB2385E5AF0}"/>
              </a:ext>
            </a:extLst>
          </p:cNvPr>
          <p:cNvPicPr>
            <a:picLocks noChangeAspect="1"/>
          </p:cNvPicPr>
          <p:nvPr/>
        </p:nvPicPr>
        <p:blipFill>
          <a:blip r:embed="rId2"/>
          <a:stretch>
            <a:fillRect/>
          </a:stretch>
        </p:blipFill>
        <p:spPr>
          <a:xfrm>
            <a:off x="828675" y="1285875"/>
            <a:ext cx="1181100" cy="1571625"/>
          </a:xfrm>
          <a:prstGeom prst="rect">
            <a:avLst/>
          </a:prstGeom>
        </p:spPr>
      </p:pic>
      <p:pic>
        <p:nvPicPr>
          <p:cNvPr id="7" name="Picture 6" descr="A book cover with text&#10;&#10;Description automatically generated">
            <a:extLst>
              <a:ext uri="{FF2B5EF4-FFF2-40B4-BE49-F238E27FC236}">
                <a16:creationId xmlns:a16="http://schemas.microsoft.com/office/drawing/2014/main" id="{B90A49FC-E150-E24A-E15D-4698F96C84D8}"/>
              </a:ext>
            </a:extLst>
          </p:cNvPr>
          <p:cNvPicPr>
            <a:picLocks noChangeAspect="1"/>
          </p:cNvPicPr>
          <p:nvPr/>
        </p:nvPicPr>
        <p:blipFill>
          <a:blip r:embed="rId3"/>
          <a:stretch>
            <a:fillRect/>
          </a:stretch>
        </p:blipFill>
        <p:spPr>
          <a:xfrm>
            <a:off x="825246" y="3120390"/>
            <a:ext cx="1181100" cy="1619250"/>
          </a:xfrm>
          <a:prstGeom prst="rect">
            <a:avLst/>
          </a:prstGeom>
        </p:spPr>
      </p:pic>
      <p:sp>
        <p:nvSpPr>
          <p:cNvPr id="8" name="TextBox 7">
            <a:extLst>
              <a:ext uri="{FF2B5EF4-FFF2-40B4-BE49-F238E27FC236}">
                <a16:creationId xmlns:a16="http://schemas.microsoft.com/office/drawing/2014/main" id="{B5557E0A-5DE3-2192-CEFC-9C84B5866567}"/>
              </a:ext>
            </a:extLst>
          </p:cNvPr>
          <p:cNvSpPr txBox="1"/>
          <p:nvPr/>
        </p:nvSpPr>
        <p:spPr>
          <a:xfrm>
            <a:off x="2359152" y="1181862"/>
            <a:ext cx="628192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a:solidFill>
                  <a:srgbClr val="1C285A"/>
                </a:solidFill>
                <a:latin typeface="Blinker"/>
              </a:rPr>
              <a:t>Thakkar, A. and Chaudhari, K., 2021. A comprehensive survey on deep neural networks for stock market: The need, challenges, and future directions. Expert Systems with Applications, 177, p.114800. </a:t>
            </a:r>
            <a:br>
              <a:rPr lang="en-US"/>
            </a:br>
            <a:r>
              <a:rPr lang="en-US" sz="1200">
                <a:solidFill>
                  <a:srgbClr val="1C285A"/>
                </a:solidFill>
                <a:latin typeface="Blinker"/>
              </a:rPr>
              <a:t>“</a:t>
            </a:r>
            <a:r>
              <a:rPr lang="en-US" sz="1200">
                <a:solidFill>
                  <a:srgbClr val="FF0000"/>
                </a:solidFill>
                <a:latin typeface="Blinker"/>
              </a:rPr>
              <a:t>The stock market has been an attractive field for a large number of organizers and investors to derive useful predictions. </a:t>
            </a:r>
            <a:r>
              <a:rPr lang="en-US" sz="1200">
                <a:solidFill>
                  <a:srgbClr val="1C285A"/>
                </a:solidFill>
                <a:latin typeface="Blinker"/>
              </a:rPr>
              <a:t>Fundamental knowledge of stock market can be </a:t>
            </a:r>
            <a:r>
              <a:rPr lang="en-US" sz="1200" err="1">
                <a:solidFill>
                  <a:srgbClr val="1C285A"/>
                </a:solidFill>
                <a:latin typeface="Blinker"/>
              </a:rPr>
              <a:t>utilised</a:t>
            </a:r>
            <a:r>
              <a:rPr lang="en-US" sz="1200">
                <a:solidFill>
                  <a:srgbClr val="1C285A"/>
                </a:solidFill>
                <a:latin typeface="Blinker"/>
              </a:rPr>
              <a:t> with technical indicators to investigate different perspectives of the financial market; also, the influence of various events, financial news, and/or opinions on investors’ decisions and hence, market trends have been observed. Such information can be exploited to make reliable predictions and achieve higher profitability.”</a:t>
            </a:r>
            <a:br>
              <a:rPr lang="en-US"/>
            </a:br>
            <a:endParaRPr lang="en-US" sz="1200">
              <a:solidFill>
                <a:srgbClr val="1C285A"/>
              </a:solidFill>
              <a:latin typeface="Blinker"/>
            </a:endParaRPr>
          </a:p>
          <a:p>
            <a:r>
              <a:rPr lang="en-US" sz="1300" b="1">
                <a:solidFill>
                  <a:srgbClr val="1C285A"/>
                </a:solidFill>
                <a:latin typeface="Blinker"/>
              </a:rPr>
              <a:t>Bulkowski, T.N., 2021. Encyclopedia of chart patterns. John Wiley &amp; Sons.</a:t>
            </a:r>
            <a:br>
              <a:rPr lang="en-US"/>
            </a:br>
            <a:r>
              <a:rPr lang="en-US" sz="1200">
                <a:solidFill>
                  <a:srgbClr val="1C285A"/>
                </a:solidFill>
                <a:latin typeface="Blinker"/>
              </a:rPr>
              <a:t>“</a:t>
            </a:r>
            <a:r>
              <a:rPr lang="en-US" sz="1200">
                <a:solidFill>
                  <a:srgbClr val="FF0000"/>
                </a:solidFill>
                <a:latin typeface="Blinker"/>
              </a:rPr>
              <a:t>When the smart money trades the securities markets, they leave behind financial footprints. Combine enough footprints together and you have a trail to follow.</a:t>
            </a:r>
            <a:r>
              <a:rPr lang="en-US" sz="1200">
                <a:solidFill>
                  <a:srgbClr val="1C285A"/>
                </a:solidFill>
                <a:latin typeface="Blinker"/>
              </a:rPr>
              <a:t>”</a:t>
            </a:r>
            <a:endParaRPr lang="en-US"/>
          </a:p>
        </p:txBody>
      </p:sp>
    </p:spTree>
    <p:extLst>
      <p:ext uri="{BB962C8B-B14F-4D97-AF65-F5344CB8AC3E}">
        <p14:creationId xmlns:p14="http://schemas.microsoft.com/office/powerpoint/2010/main" val="3368870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9594B-7543-F326-002A-7E48E0EC5BC2}"/>
              </a:ext>
            </a:extLst>
          </p:cNvPr>
          <p:cNvSpPr>
            <a:spLocks noGrp="1"/>
          </p:cNvSpPr>
          <p:nvPr>
            <p:ph type="title" idx="4294967295"/>
          </p:nvPr>
        </p:nvSpPr>
        <p:spPr>
          <a:xfrm>
            <a:off x="431800" y="476250"/>
            <a:ext cx="8280400" cy="4191000"/>
          </a:xfrm>
        </p:spPr>
        <p:txBody>
          <a:bodyPr/>
          <a:lstStyle/>
          <a:p>
            <a:r>
              <a:rPr lang="en-US" altLang="zh-HK" sz="4000"/>
              <a:t>Acknowledgment: </a:t>
            </a:r>
            <a:br>
              <a:rPr lang="en-US" altLang="zh-HK" sz="4000"/>
            </a:br>
            <a:endParaRPr lang="zh-HK" altLang="en-US" sz="4000"/>
          </a:p>
        </p:txBody>
      </p:sp>
      <p:sp>
        <p:nvSpPr>
          <p:cNvPr id="4" name="Subtitle 3">
            <a:extLst>
              <a:ext uri="{FF2B5EF4-FFF2-40B4-BE49-F238E27FC236}">
                <a16:creationId xmlns:a16="http://schemas.microsoft.com/office/drawing/2014/main" id="{4F1C7EC1-2C3A-E82F-2CB2-0AFBEFE0DD9C}"/>
              </a:ext>
            </a:extLst>
          </p:cNvPr>
          <p:cNvSpPr>
            <a:spLocks noGrp="1"/>
          </p:cNvSpPr>
          <p:nvPr>
            <p:ph type="subTitle" idx="4294967295"/>
          </p:nvPr>
        </p:nvSpPr>
        <p:spPr>
          <a:xfrm>
            <a:off x="870211" y="1287929"/>
            <a:ext cx="7104063" cy="1841500"/>
          </a:xfrm>
        </p:spPr>
        <p:txBody>
          <a:bodyPr anchor="ctr"/>
          <a:lstStyle/>
          <a:p>
            <a:pPr marL="114300" indent="0">
              <a:buNone/>
            </a:pPr>
            <a:r>
              <a:rPr lang="en-US" altLang="zh-HK" b="1">
                <a:effectLst>
                  <a:outerShdw blurRad="38100" dist="38100" dir="2700000" algn="tl">
                    <a:srgbClr val="000000">
                      <a:alpha val="43137"/>
                    </a:srgbClr>
                  </a:outerShdw>
                </a:effectLst>
              </a:rPr>
              <a:t>We would like to express our sincere gratitude to the Department of Computer Science for the generous sponsorship &amp; support of this project</a:t>
            </a:r>
            <a:endParaRPr lang="zh-HK" altLang="en-US" b="1">
              <a:effectLst>
                <a:outerShdw blurRad="38100" dist="38100" dir="2700000" algn="tl">
                  <a:srgbClr val="000000">
                    <a:alpha val="43137"/>
                  </a:srgbClr>
                </a:outerShdw>
              </a:effectLst>
            </a:endParaRPr>
          </a:p>
        </p:txBody>
      </p:sp>
      <p:pic>
        <p:nvPicPr>
          <p:cNvPr id="6" name="Picture 5" descr="A logo on a black background&#10;&#10;Description automatically generated">
            <a:extLst>
              <a:ext uri="{FF2B5EF4-FFF2-40B4-BE49-F238E27FC236}">
                <a16:creationId xmlns:a16="http://schemas.microsoft.com/office/drawing/2014/main" id="{AC51B374-0424-064B-30F5-1FA021611264}"/>
              </a:ext>
            </a:extLst>
          </p:cNvPr>
          <p:cNvPicPr>
            <a:picLocks noChangeAspect="1"/>
          </p:cNvPicPr>
          <p:nvPr/>
        </p:nvPicPr>
        <p:blipFill>
          <a:blip r:embed="rId2"/>
          <a:stretch>
            <a:fillRect/>
          </a:stretch>
        </p:blipFill>
        <p:spPr>
          <a:xfrm>
            <a:off x="2462382" y="2943234"/>
            <a:ext cx="3791585" cy="2134901"/>
          </a:xfrm>
          <a:prstGeom prst="rect">
            <a:avLst/>
          </a:prstGeom>
        </p:spPr>
      </p:pic>
    </p:spTree>
    <p:extLst>
      <p:ext uri="{BB962C8B-B14F-4D97-AF65-F5344CB8AC3E}">
        <p14:creationId xmlns:p14="http://schemas.microsoft.com/office/powerpoint/2010/main" val="692922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35"/>
        <p:cNvGrpSpPr/>
        <p:nvPr/>
      </p:nvGrpSpPr>
      <p:grpSpPr>
        <a:xfrm>
          <a:off x="0" y="0"/>
          <a:ext cx="0" cy="0"/>
          <a:chOff x="0" y="0"/>
          <a:chExt cx="0" cy="0"/>
        </a:xfrm>
      </p:grpSpPr>
      <p:sp>
        <p:nvSpPr>
          <p:cNvPr id="1636" name="Google Shape;1636;p110"/>
          <p:cNvSpPr txBox="1">
            <a:spLocks noGrp="1"/>
          </p:cNvSpPr>
          <p:nvPr>
            <p:ph type="title"/>
          </p:nvPr>
        </p:nvSpPr>
        <p:spPr>
          <a:xfrm>
            <a:off x="1067805" y="2016996"/>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637" name="Google Shape;1637;p110"/>
          <p:cNvSpPr txBox="1">
            <a:spLocks noGrp="1"/>
          </p:cNvSpPr>
          <p:nvPr>
            <p:ph type="title" idx="2"/>
          </p:nvPr>
        </p:nvSpPr>
        <p:spPr>
          <a:xfrm>
            <a:off x="2704980" y="1687479"/>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sp>
        <p:nvSpPr>
          <p:cNvPr id="1638" name="Google Shape;1638;p110"/>
          <p:cNvSpPr txBox="1">
            <a:spLocks noGrp="1"/>
          </p:cNvSpPr>
          <p:nvPr>
            <p:ph type="subTitle" idx="1"/>
          </p:nvPr>
        </p:nvSpPr>
        <p:spPr>
          <a:xfrm>
            <a:off x="5990546" y="2017000"/>
            <a:ext cx="1936500" cy="110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639" name="Google Shape;1639;p110"/>
          <p:cNvSpPr/>
          <p:nvPr/>
        </p:nvSpPr>
        <p:spPr>
          <a:xfrm>
            <a:off x="2828675" y="2968810"/>
            <a:ext cx="2813100" cy="216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0"/>
          <p:cNvSpPr/>
          <p:nvPr/>
        </p:nvSpPr>
        <p:spPr>
          <a:xfrm>
            <a:off x="2828675" y="0"/>
            <a:ext cx="2813100" cy="180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1" name="Google Shape;1641;p110"/>
          <p:cNvCxnSpPr/>
          <p:nvPr/>
        </p:nvCxnSpPr>
        <p:spPr>
          <a:xfrm>
            <a:off x="2828675" y="114175"/>
            <a:ext cx="2818200" cy="0"/>
          </a:xfrm>
          <a:prstGeom prst="straightConnector1">
            <a:avLst/>
          </a:prstGeom>
          <a:noFill/>
          <a:ln w="19050" cap="flat" cmpd="sng">
            <a:solidFill>
              <a:schemeClr val="accent1"/>
            </a:solidFill>
            <a:prstDash val="solid"/>
            <a:round/>
            <a:headEnd type="none" w="med" len="med"/>
            <a:tailEnd type="none" w="med" len="med"/>
          </a:ln>
        </p:spPr>
      </p:cxnSp>
      <p:cxnSp>
        <p:nvCxnSpPr>
          <p:cNvPr id="1642" name="Google Shape;1642;p110"/>
          <p:cNvCxnSpPr/>
          <p:nvPr/>
        </p:nvCxnSpPr>
        <p:spPr>
          <a:xfrm>
            <a:off x="2828675" y="5039675"/>
            <a:ext cx="28182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37"/>
                                        </p:tgtEl>
                                        <p:attrNameLst>
                                          <p:attrName>style.visibility</p:attrName>
                                        </p:attrNameLst>
                                      </p:cBhvr>
                                      <p:to>
                                        <p:strVal val="visible"/>
                                      </p:to>
                                    </p:set>
                                    <p:anim calcmode="lin" valueType="num">
                                      <p:cBhvr additive="base">
                                        <p:cTn id="7" dur="1000"/>
                                        <p:tgtEl>
                                          <p:spTgt spid="1637"/>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1636"/>
                                        </p:tgtEl>
                                        <p:attrNameLst>
                                          <p:attrName>style.visibility</p:attrName>
                                        </p:attrNameLst>
                                      </p:cBhvr>
                                      <p:to>
                                        <p:strVal val="visible"/>
                                      </p:to>
                                    </p:set>
                                    <p:anim calcmode="lin" valueType="num">
                                      <p:cBhvr additive="base">
                                        <p:cTn id="10" dur="1000"/>
                                        <p:tgtEl>
                                          <p:spTgt spid="16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02</a:t>
            </a:r>
            <a:endParaRPr b="1"/>
          </a:p>
        </p:txBody>
      </p:sp>
      <p:sp>
        <p:nvSpPr>
          <p:cNvPr id="516" name="Google Shape;516;p6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a:t>Our app</a:t>
            </a:r>
            <a:endParaRPr sz="5400"/>
          </a:p>
        </p:txBody>
      </p:sp>
      <p:sp>
        <p:nvSpPr>
          <p:cNvPr id="517" name="Google Shape;517;p68"/>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34848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16"/>
                                        </p:tgtEl>
                                        <p:attrNameLst>
                                          <p:attrName>style.visibility</p:attrName>
                                        </p:attrNameLst>
                                      </p:cBhvr>
                                      <p:to>
                                        <p:strVal val="visible"/>
                                      </p:to>
                                    </p:set>
                                    <p:anim calcmode="lin" valueType="num">
                                      <p:cBhvr additive="base">
                                        <p:cTn id="7" dur="1000"/>
                                        <p:tgtEl>
                                          <p:spTgt spid="5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8E6F-E467-1003-4621-6A13DEF77EF7}"/>
              </a:ext>
            </a:extLst>
          </p:cNvPr>
          <p:cNvSpPr>
            <a:spLocks noGrp="1"/>
          </p:cNvSpPr>
          <p:nvPr>
            <p:ph type="title"/>
          </p:nvPr>
        </p:nvSpPr>
        <p:spPr/>
        <p:txBody>
          <a:bodyPr/>
          <a:lstStyle/>
          <a:p>
            <a:r>
              <a:rPr lang="en-GB"/>
              <a:t>The Market.AI app</a:t>
            </a:r>
            <a:endParaRPr lang="en-US"/>
          </a:p>
        </p:txBody>
      </p:sp>
      <p:sp>
        <p:nvSpPr>
          <p:cNvPr id="4" name="Subtitle 3">
            <a:extLst>
              <a:ext uri="{FF2B5EF4-FFF2-40B4-BE49-F238E27FC236}">
                <a16:creationId xmlns:a16="http://schemas.microsoft.com/office/drawing/2014/main" id="{8005BF74-A88E-F36D-A3BF-4E13EB47A84F}"/>
              </a:ext>
            </a:extLst>
          </p:cNvPr>
          <p:cNvSpPr>
            <a:spLocks noGrp="1"/>
          </p:cNvSpPr>
          <p:nvPr>
            <p:ph type="subTitle" idx="1"/>
          </p:nvPr>
        </p:nvSpPr>
        <p:spPr>
          <a:xfrm>
            <a:off x="235050" y="2010552"/>
            <a:ext cx="2344500" cy="278100"/>
          </a:xfrm>
        </p:spPr>
        <p:txBody>
          <a:bodyPr/>
          <a:lstStyle/>
          <a:p>
            <a:r>
              <a:rPr lang="en-GB"/>
              <a:t>Development idea</a:t>
            </a:r>
            <a:endParaRPr lang="en-US"/>
          </a:p>
        </p:txBody>
      </p:sp>
      <p:sp>
        <p:nvSpPr>
          <p:cNvPr id="30" name="Subtitle 2">
            <a:extLst>
              <a:ext uri="{FF2B5EF4-FFF2-40B4-BE49-F238E27FC236}">
                <a16:creationId xmlns:a16="http://schemas.microsoft.com/office/drawing/2014/main" id="{ECBCB18C-1F7C-AB9E-7CB7-B41A87422590}"/>
              </a:ext>
            </a:extLst>
          </p:cNvPr>
          <p:cNvSpPr>
            <a:spLocks noGrp="1"/>
          </p:cNvSpPr>
          <p:nvPr>
            <p:ph type="subTitle" idx="3"/>
          </p:nvPr>
        </p:nvSpPr>
        <p:spPr>
          <a:xfrm>
            <a:off x="235050" y="2290446"/>
            <a:ext cx="2344500" cy="2558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4pPr>
            <a:lvl5pPr marL="2286000" marR="0" lvl="4"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6pPr>
            <a:lvl7pPr marL="3200400" marR="0" lvl="6"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7pPr>
            <a:lvl8pPr marL="3657600" marR="0" lvl="7"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8pPr>
            <a:lvl9pPr marL="4114800" marR="0" lvl="8"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9pPr>
          </a:lstStyle>
          <a:p>
            <a:pPr marL="171450" lvl="0" indent="-171450" algn="l" rtl="0">
              <a:spcBef>
                <a:spcPts val="0"/>
              </a:spcBef>
              <a:spcAft>
                <a:spcPts val="0"/>
              </a:spcAft>
              <a:buFont typeface="Wingdings" panose="05000000000000000000" pitchFamily="2" charset="2"/>
              <a:buChar char="l"/>
            </a:pPr>
            <a:r>
              <a:rPr lang="en-US" altLang="zh-HK"/>
              <a:t>Demands of free chart pattern tools increased base on Global Market needs</a:t>
            </a:r>
          </a:p>
          <a:p>
            <a:pPr marL="0" lvl="0" indent="0" algn="l" rtl="0">
              <a:spcBef>
                <a:spcPts val="0"/>
              </a:spcBef>
              <a:spcAft>
                <a:spcPts val="0"/>
              </a:spcAft>
            </a:pPr>
            <a:endParaRPr lang="en-US" altLang="zh-HK"/>
          </a:p>
          <a:p>
            <a:pPr marL="171450" lvl="0" indent="-171450" algn="l" rtl="0">
              <a:spcBef>
                <a:spcPts val="0"/>
              </a:spcBef>
              <a:spcAft>
                <a:spcPts val="0"/>
              </a:spcAft>
              <a:buFont typeface="Wingdings" panose="05000000000000000000" pitchFamily="2" charset="2"/>
              <a:buChar char="l"/>
            </a:pPr>
            <a:r>
              <a:rPr lang="en-US" altLang="zh-HK"/>
              <a:t>Providing a clearer information via Customizable financial tool that assess data of historical trends &amp; stock prices</a:t>
            </a:r>
          </a:p>
          <a:p>
            <a:pPr algn="l"/>
            <a:endParaRPr lang="zh-HK" altLang="en-US"/>
          </a:p>
        </p:txBody>
      </p:sp>
      <p:grpSp>
        <p:nvGrpSpPr>
          <p:cNvPr id="88" name="Google Shape;1462;p32">
            <a:extLst>
              <a:ext uri="{FF2B5EF4-FFF2-40B4-BE49-F238E27FC236}">
                <a16:creationId xmlns:a16="http://schemas.microsoft.com/office/drawing/2014/main" id="{9065171C-FAF9-7A22-DA0B-5257943FD2AF}"/>
              </a:ext>
            </a:extLst>
          </p:cNvPr>
          <p:cNvGrpSpPr/>
          <p:nvPr/>
        </p:nvGrpSpPr>
        <p:grpSpPr>
          <a:xfrm>
            <a:off x="1218995" y="1385392"/>
            <a:ext cx="338301" cy="338061"/>
            <a:chOff x="6357186" y="3773111"/>
            <a:chExt cx="338301" cy="338061"/>
          </a:xfrm>
        </p:grpSpPr>
        <p:sp>
          <p:nvSpPr>
            <p:cNvPr id="75" name="Google Shape;1463;p32">
              <a:extLst>
                <a:ext uri="{FF2B5EF4-FFF2-40B4-BE49-F238E27FC236}">
                  <a16:creationId xmlns:a16="http://schemas.microsoft.com/office/drawing/2014/main" id="{ED7D14D3-32B4-C324-2CBC-FAA135A2B6A9}"/>
                </a:ext>
              </a:extLst>
            </p:cNvPr>
            <p:cNvSpPr/>
            <p:nvPr/>
          </p:nvSpPr>
          <p:spPr>
            <a:xfrm>
              <a:off x="6516431" y="3773111"/>
              <a:ext cx="19814" cy="32844"/>
            </a:xfrm>
            <a:custGeom>
              <a:avLst/>
              <a:gdLst/>
              <a:ahLst/>
              <a:cxnLst/>
              <a:rect l="l" t="t" r="r" b="b"/>
              <a:pathLst>
                <a:path w="1066" h="1767" extrusionOk="0">
                  <a:moveTo>
                    <a:pt x="532" y="0"/>
                  </a:moveTo>
                  <a:cubicBezTo>
                    <a:pt x="242" y="0"/>
                    <a:pt x="7" y="232"/>
                    <a:pt x="0" y="521"/>
                  </a:cubicBezTo>
                  <a:lnTo>
                    <a:pt x="0" y="1233"/>
                  </a:lnTo>
                  <a:cubicBezTo>
                    <a:pt x="0" y="1527"/>
                    <a:pt x="238" y="1767"/>
                    <a:pt x="532" y="1767"/>
                  </a:cubicBezTo>
                  <a:cubicBezTo>
                    <a:pt x="828" y="1767"/>
                    <a:pt x="1066" y="1527"/>
                    <a:pt x="1066" y="1233"/>
                  </a:cubicBezTo>
                  <a:lnTo>
                    <a:pt x="1066" y="521"/>
                  </a:lnTo>
                  <a:cubicBezTo>
                    <a:pt x="1059" y="232"/>
                    <a:pt x="822"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64;p32">
              <a:extLst>
                <a:ext uri="{FF2B5EF4-FFF2-40B4-BE49-F238E27FC236}">
                  <a16:creationId xmlns:a16="http://schemas.microsoft.com/office/drawing/2014/main" id="{E53463DC-63FA-3544-B3C2-FBE747318349}"/>
                </a:ext>
              </a:extLst>
            </p:cNvPr>
            <p:cNvSpPr/>
            <p:nvPr/>
          </p:nvSpPr>
          <p:spPr>
            <a:xfrm>
              <a:off x="6577939" y="3815882"/>
              <a:ext cx="33978" cy="26394"/>
            </a:xfrm>
            <a:custGeom>
              <a:avLst/>
              <a:gdLst/>
              <a:ahLst/>
              <a:cxnLst/>
              <a:rect l="l" t="t" r="r" b="b"/>
              <a:pathLst>
                <a:path w="1828" h="1420" extrusionOk="0">
                  <a:moveTo>
                    <a:pt x="1219" y="1"/>
                  </a:moveTo>
                  <a:cubicBezTo>
                    <a:pt x="1130" y="1"/>
                    <a:pt x="1041" y="22"/>
                    <a:pt x="958" y="69"/>
                  </a:cubicBezTo>
                  <a:lnTo>
                    <a:pt x="342" y="425"/>
                  </a:lnTo>
                  <a:cubicBezTo>
                    <a:pt x="87" y="572"/>
                    <a:pt x="1" y="899"/>
                    <a:pt x="148" y="1154"/>
                  </a:cubicBezTo>
                  <a:cubicBezTo>
                    <a:pt x="246" y="1325"/>
                    <a:pt x="425" y="1420"/>
                    <a:pt x="609" y="1420"/>
                  </a:cubicBezTo>
                  <a:cubicBezTo>
                    <a:pt x="700" y="1420"/>
                    <a:pt x="792" y="1397"/>
                    <a:pt x="876" y="1348"/>
                  </a:cubicBezTo>
                  <a:lnTo>
                    <a:pt x="1492" y="992"/>
                  </a:lnTo>
                  <a:cubicBezTo>
                    <a:pt x="1743" y="842"/>
                    <a:pt x="1827" y="520"/>
                    <a:pt x="1680" y="267"/>
                  </a:cubicBezTo>
                  <a:cubicBezTo>
                    <a:pt x="1582" y="96"/>
                    <a:pt x="1403" y="1"/>
                    <a:pt x="1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65;p32">
              <a:extLst>
                <a:ext uri="{FF2B5EF4-FFF2-40B4-BE49-F238E27FC236}">
                  <a16:creationId xmlns:a16="http://schemas.microsoft.com/office/drawing/2014/main" id="{24C6FDB1-6CF4-D765-CB41-09C56ED14702}"/>
                </a:ext>
              </a:extLst>
            </p:cNvPr>
            <p:cNvSpPr/>
            <p:nvPr/>
          </p:nvSpPr>
          <p:spPr>
            <a:xfrm>
              <a:off x="6551265" y="3784394"/>
              <a:ext cx="29350" cy="31376"/>
            </a:xfrm>
            <a:custGeom>
              <a:avLst/>
              <a:gdLst/>
              <a:ahLst/>
              <a:cxnLst/>
              <a:rect l="l" t="t" r="r" b="b"/>
              <a:pathLst>
                <a:path w="1579" h="1688" extrusionOk="0">
                  <a:moveTo>
                    <a:pt x="968" y="1"/>
                  </a:moveTo>
                  <a:cubicBezTo>
                    <a:pt x="785" y="1"/>
                    <a:pt x="607" y="96"/>
                    <a:pt x="508" y="267"/>
                  </a:cubicBezTo>
                  <a:lnTo>
                    <a:pt x="152" y="883"/>
                  </a:lnTo>
                  <a:cubicBezTo>
                    <a:pt x="0" y="1138"/>
                    <a:pt x="87" y="1469"/>
                    <a:pt x="344" y="1616"/>
                  </a:cubicBezTo>
                  <a:cubicBezTo>
                    <a:pt x="428" y="1664"/>
                    <a:pt x="520" y="1687"/>
                    <a:pt x="610" y="1687"/>
                  </a:cubicBezTo>
                  <a:cubicBezTo>
                    <a:pt x="796" y="1687"/>
                    <a:pt x="977" y="1589"/>
                    <a:pt x="1075" y="1415"/>
                  </a:cubicBezTo>
                  <a:lnTo>
                    <a:pt x="1431" y="801"/>
                  </a:lnTo>
                  <a:cubicBezTo>
                    <a:pt x="1578" y="546"/>
                    <a:pt x="1490" y="219"/>
                    <a:pt x="1235" y="72"/>
                  </a:cubicBezTo>
                  <a:cubicBezTo>
                    <a:pt x="1150" y="24"/>
                    <a:pt x="1059"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66;p32">
              <a:extLst>
                <a:ext uri="{FF2B5EF4-FFF2-40B4-BE49-F238E27FC236}">
                  <a16:creationId xmlns:a16="http://schemas.microsoft.com/office/drawing/2014/main" id="{75266ED2-D8B1-5903-6B76-682A8179B609}"/>
                </a:ext>
              </a:extLst>
            </p:cNvPr>
            <p:cNvSpPr/>
            <p:nvPr/>
          </p:nvSpPr>
          <p:spPr>
            <a:xfrm>
              <a:off x="6472061" y="3784394"/>
              <a:ext cx="29350" cy="31376"/>
            </a:xfrm>
            <a:custGeom>
              <a:avLst/>
              <a:gdLst/>
              <a:ahLst/>
              <a:cxnLst/>
              <a:rect l="l" t="t" r="r" b="b"/>
              <a:pathLst>
                <a:path w="1579" h="1688" extrusionOk="0">
                  <a:moveTo>
                    <a:pt x="609" y="1"/>
                  </a:moveTo>
                  <a:cubicBezTo>
                    <a:pt x="518" y="1"/>
                    <a:pt x="426" y="24"/>
                    <a:pt x="342" y="72"/>
                  </a:cubicBezTo>
                  <a:cubicBezTo>
                    <a:pt x="87" y="219"/>
                    <a:pt x="1" y="546"/>
                    <a:pt x="148" y="801"/>
                  </a:cubicBezTo>
                  <a:lnTo>
                    <a:pt x="504" y="1415"/>
                  </a:lnTo>
                  <a:cubicBezTo>
                    <a:pt x="602" y="1589"/>
                    <a:pt x="783" y="1687"/>
                    <a:pt x="969" y="1687"/>
                  </a:cubicBezTo>
                  <a:cubicBezTo>
                    <a:pt x="1059" y="1687"/>
                    <a:pt x="1151" y="1664"/>
                    <a:pt x="1235" y="1616"/>
                  </a:cubicBezTo>
                  <a:cubicBezTo>
                    <a:pt x="1492" y="1469"/>
                    <a:pt x="1579" y="1138"/>
                    <a:pt x="1427" y="883"/>
                  </a:cubicBezTo>
                  <a:lnTo>
                    <a:pt x="1071" y="267"/>
                  </a:lnTo>
                  <a:cubicBezTo>
                    <a:pt x="972" y="96"/>
                    <a:pt x="79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67;p32">
              <a:extLst>
                <a:ext uri="{FF2B5EF4-FFF2-40B4-BE49-F238E27FC236}">
                  <a16:creationId xmlns:a16="http://schemas.microsoft.com/office/drawing/2014/main" id="{9286B81D-DD24-D316-8A9A-B3D926425689}"/>
                </a:ext>
              </a:extLst>
            </p:cNvPr>
            <p:cNvSpPr/>
            <p:nvPr/>
          </p:nvSpPr>
          <p:spPr>
            <a:xfrm>
              <a:off x="6440480" y="3815771"/>
              <a:ext cx="34257" cy="26506"/>
            </a:xfrm>
            <a:custGeom>
              <a:avLst/>
              <a:gdLst/>
              <a:ahLst/>
              <a:cxnLst/>
              <a:rect l="l" t="t" r="r" b="b"/>
              <a:pathLst>
                <a:path w="1843" h="1426" extrusionOk="0">
                  <a:moveTo>
                    <a:pt x="612" y="0"/>
                  </a:moveTo>
                  <a:cubicBezTo>
                    <a:pt x="428" y="0"/>
                    <a:pt x="249" y="96"/>
                    <a:pt x="150" y="267"/>
                  </a:cubicBezTo>
                  <a:cubicBezTo>
                    <a:pt x="1" y="524"/>
                    <a:pt x="92" y="853"/>
                    <a:pt x="351" y="998"/>
                  </a:cubicBezTo>
                  <a:lnTo>
                    <a:pt x="967" y="1354"/>
                  </a:lnTo>
                  <a:cubicBezTo>
                    <a:pt x="1051" y="1403"/>
                    <a:pt x="1143" y="1426"/>
                    <a:pt x="1233" y="1426"/>
                  </a:cubicBezTo>
                  <a:cubicBezTo>
                    <a:pt x="1417" y="1426"/>
                    <a:pt x="1596" y="1331"/>
                    <a:pt x="1695" y="1160"/>
                  </a:cubicBezTo>
                  <a:cubicBezTo>
                    <a:pt x="1842" y="905"/>
                    <a:pt x="1754" y="578"/>
                    <a:pt x="1499" y="431"/>
                  </a:cubicBezTo>
                  <a:lnTo>
                    <a:pt x="883" y="75"/>
                  </a:lnTo>
                  <a:cubicBezTo>
                    <a:pt x="798" y="24"/>
                    <a:pt x="704" y="0"/>
                    <a:pt x="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68;p32">
              <a:extLst>
                <a:ext uri="{FF2B5EF4-FFF2-40B4-BE49-F238E27FC236}">
                  <a16:creationId xmlns:a16="http://schemas.microsoft.com/office/drawing/2014/main" id="{F4B5A878-AD1B-1CA7-43D8-BCFE9AAADB1D}"/>
                </a:ext>
              </a:extLst>
            </p:cNvPr>
            <p:cNvSpPr/>
            <p:nvPr/>
          </p:nvSpPr>
          <p:spPr>
            <a:xfrm>
              <a:off x="6501356" y="3985629"/>
              <a:ext cx="49963" cy="63142"/>
            </a:xfrm>
            <a:custGeom>
              <a:avLst/>
              <a:gdLst/>
              <a:ahLst/>
              <a:cxnLst/>
              <a:rect l="l" t="t" r="r" b="b"/>
              <a:pathLst>
                <a:path w="2688" h="3397" extrusionOk="0">
                  <a:moveTo>
                    <a:pt x="1343" y="0"/>
                  </a:moveTo>
                  <a:cubicBezTo>
                    <a:pt x="608" y="0"/>
                    <a:pt x="11" y="597"/>
                    <a:pt x="11" y="1334"/>
                  </a:cubicBezTo>
                  <a:lnTo>
                    <a:pt x="11" y="2045"/>
                  </a:lnTo>
                  <a:cubicBezTo>
                    <a:pt x="1" y="2787"/>
                    <a:pt x="599" y="3396"/>
                    <a:pt x="1343" y="3396"/>
                  </a:cubicBezTo>
                  <a:cubicBezTo>
                    <a:pt x="2087" y="3396"/>
                    <a:pt x="2688" y="2787"/>
                    <a:pt x="2677" y="2045"/>
                  </a:cubicBezTo>
                  <a:lnTo>
                    <a:pt x="2677" y="1334"/>
                  </a:lnTo>
                  <a:cubicBezTo>
                    <a:pt x="2675" y="597"/>
                    <a:pt x="2080"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69;p32">
              <a:extLst>
                <a:ext uri="{FF2B5EF4-FFF2-40B4-BE49-F238E27FC236}">
                  <a16:creationId xmlns:a16="http://schemas.microsoft.com/office/drawing/2014/main" id="{32EA1F8D-4286-F4E3-4294-ED3CBA9D1315}"/>
                </a:ext>
              </a:extLst>
            </p:cNvPr>
            <p:cNvSpPr/>
            <p:nvPr/>
          </p:nvSpPr>
          <p:spPr>
            <a:xfrm>
              <a:off x="6476764" y="4052212"/>
              <a:ext cx="99146" cy="58960"/>
            </a:xfrm>
            <a:custGeom>
              <a:avLst/>
              <a:gdLst/>
              <a:ahLst/>
              <a:cxnLst/>
              <a:rect l="l" t="t" r="r" b="b"/>
              <a:pathLst>
                <a:path w="5334" h="3172" extrusionOk="0">
                  <a:moveTo>
                    <a:pt x="829" y="0"/>
                  </a:moveTo>
                  <a:cubicBezTo>
                    <a:pt x="299" y="502"/>
                    <a:pt x="1" y="1200"/>
                    <a:pt x="1" y="1928"/>
                  </a:cubicBezTo>
                  <a:lnTo>
                    <a:pt x="1" y="2637"/>
                  </a:lnTo>
                  <a:cubicBezTo>
                    <a:pt x="1" y="2933"/>
                    <a:pt x="241" y="3171"/>
                    <a:pt x="535" y="3171"/>
                  </a:cubicBezTo>
                  <a:lnTo>
                    <a:pt x="4800" y="3171"/>
                  </a:lnTo>
                  <a:cubicBezTo>
                    <a:pt x="5093" y="3171"/>
                    <a:pt x="5333" y="2933"/>
                    <a:pt x="5333" y="2637"/>
                  </a:cubicBezTo>
                  <a:lnTo>
                    <a:pt x="5333" y="1928"/>
                  </a:lnTo>
                  <a:cubicBezTo>
                    <a:pt x="5333" y="1200"/>
                    <a:pt x="5033" y="502"/>
                    <a:pt x="4506" y="0"/>
                  </a:cubicBezTo>
                  <a:cubicBezTo>
                    <a:pt x="4027" y="574"/>
                    <a:pt x="3346" y="861"/>
                    <a:pt x="2666" y="861"/>
                  </a:cubicBezTo>
                  <a:cubicBezTo>
                    <a:pt x="1986" y="861"/>
                    <a:pt x="1306" y="574"/>
                    <a:pt x="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70;p32">
              <a:extLst>
                <a:ext uri="{FF2B5EF4-FFF2-40B4-BE49-F238E27FC236}">
                  <a16:creationId xmlns:a16="http://schemas.microsoft.com/office/drawing/2014/main" id="{FDA04E6C-0FF4-4369-74F6-65546554A345}"/>
                </a:ext>
              </a:extLst>
            </p:cNvPr>
            <p:cNvSpPr/>
            <p:nvPr/>
          </p:nvSpPr>
          <p:spPr>
            <a:xfrm>
              <a:off x="6381946" y="3985629"/>
              <a:ext cx="49591" cy="62770"/>
            </a:xfrm>
            <a:custGeom>
              <a:avLst/>
              <a:gdLst/>
              <a:ahLst/>
              <a:cxnLst/>
              <a:rect l="l" t="t" r="r" b="b"/>
              <a:pathLst>
                <a:path w="2668" h="3377" extrusionOk="0">
                  <a:moveTo>
                    <a:pt x="1334" y="0"/>
                  </a:moveTo>
                  <a:cubicBezTo>
                    <a:pt x="599" y="0"/>
                    <a:pt x="2" y="597"/>
                    <a:pt x="2" y="1334"/>
                  </a:cubicBezTo>
                  <a:lnTo>
                    <a:pt x="2" y="2045"/>
                  </a:lnTo>
                  <a:cubicBezTo>
                    <a:pt x="0" y="2780"/>
                    <a:pt x="599" y="3377"/>
                    <a:pt x="1334" y="3377"/>
                  </a:cubicBezTo>
                  <a:cubicBezTo>
                    <a:pt x="2071" y="3377"/>
                    <a:pt x="2668" y="2780"/>
                    <a:pt x="2668" y="2045"/>
                  </a:cubicBezTo>
                  <a:lnTo>
                    <a:pt x="2668" y="1334"/>
                  </a:lnTo>
                  <a:cubicBezTo>
                    <a:pt x="2666" y="597"/>
                    <a:pt x="2071"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71;p32">
              <a:extLst>
                <a:ext uri="{FF2B5EF4-FFF2-40B4-BE49-F238E27FC236}">
                  <a16:creationId xmlns:a16="http://schemas.microsoft.com/office/drawing/2014/main" id="{D9DF6F34-52B0-8123-5A68-2E3022D5D4C5}"/>
                </a:ext>
              </a:extLst>
            </p:cNvPr>
            <p:cNvSpPr/>
            <p:nvPr/>
          </p:nvSpPr>
          <p:spPr>
            <a:xfrm>
              <a:off x="6357186" y="4052212"/>
              <a:ext cx="99109" cy="58960"/>
            </a:xfrm>
            <a:custGeom>
              <a:avLst/>
              <a:gdLst/>
              <a:ahLst/>
              <a:cxnLst/>
              <a:rect l="l" t="t" r="r" b="b"/>
              <a:pathLst>
                <a:path w="5332" h="3172" extrusionOk="0">
                  <a:moveTo>
                    <a:pt x="826" y="0"/>
                  </a:moveTo>
                  <a:cubicBezTo>
                    <a:pt x="299" y="502"/>
                    <a:pt x="1" y="1200"/>
                    <a:pt x="1" y="1928"/>
                  </a:cubicBezTo>
                  <a:lnTo>
                    <a:pt x="1" y="2637"/>
                  </a:lnTo>
                  <a:cubicBezTo>
                    <a:pt x="1" y="2933"/>
                    <a:pt x="238" y="3171"/>
                    <a:pt x="532" y="3171"/>
                  </a:cubicBezTo>
                  <a:lnTo>
                    <a:pt x="4799" y="3171"/>
                  </a:lnTo>
                  <a:cubicBezTo>
                    <a:pt x="5093" y="3171"/>
                    <a:pt x="5331" y="2933"/>
                    <a:pt x="5331" y="2637"/>
                  </a:cubicBezTo>
                  <a:lnTo>
                    <a:pt x="5331" y="1928"/>
                  </a:lnTo>
                  <a:cubicBezTo>
                    <a:pt x="5331" y="1200"/>
                    <a:pt x="5033" y="502"/>
                    <a:pt x="4506" y="0"/>
                  </a:cubicBezTo>
                  <a:cubicBezTo>
                    <a:pt x="4027" y="574"/>
                    <a:pt x="3346" y="861"/>
                    <a:pt x="2666" y="861"/>
                  </a:cubicBezTo>
                  <a:cubicBezTo>
                    <a:pt x="1986" y="861"/>
                    <a:pt x="1305" y="574"/>
                    <a:pt x="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72;p32">
              <a:extLst>
                <a:ext uri="{FF2B5EF4-FFF2-40B4-BE49-F238E27FC236}">
                  <a16:creationId xmlns:a16="http://schemas.microsoft.com/office/drawing/2014/main" id="{4907A96F-B8AC-315D-5F64-590E28715016}"/>
                </a:ext>
              </a:extLst>
            </p:cNvPr>
            <p:cNvSpPr/>
            <p:nvPr/>
          </p:nvSpPr>
          <p:spPr>
            <a:xfrm>
              <a:off x="6621138" y="3985629"/>
              <a:ext cx="49554" cy="62770"/>
            </a:xfrm>
            <a:custGeom>
              <a:avLst/>
              <a:gdLst/>
              <a:ahLst/>
              <a:cxnLst/>
              <a:rect l="l" t="t" r="r" b="b"/>
              <a:pathLst>
                <a:path w="2666" h="3377" extrusionOk="0">
                  <a:moveTo>
                    <a:pt x="1334" y="0"/>
                  </a:moveTo>
                  <a:cubicBezTo>
                    <a:pt x="597" y="0"/>
                    <a:pt x="0" y="597"/>
                    <a:pt x="0" y="1334"/>
                  </a:cubicBezTo>
                  <a:lnTo>
                    <a:pt x="0" y="2045"/>
                  </a:lnTo>
                  <a:cubicBezTo>
                    <a:pt x="0" y="2780"/>
                    <a:pt x="597" y="3377"/>
                    <a:pt x="1334" y="3377"/>
                  </a:cubicBezTo>
                  <a:cubicBezTo>
                    <a:pt x="2069" y="3377"/>
                    <a:pt x="2666" y="2780"/>
                    <a:pt x="2666" y="2045"/>
                  </a:cubicBezTo>
                  <a:lnTo>
                    <a:pt x="2666" y="1334"/>
                  </a:lnTo>
                  <a:cubicBezTo>
                    <a:pt x="2666" y="597"/>
                    <a:pt x="206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73;p32">
              <a:extLst>
                <a:ext uri="{FF2B5EF4-FFF2-40B4-BE49-F238E27FC236}">
                  <a16:creationId xmlns:a16="http://schemas.microsoft.com/office/drawing/2014/main" id="{5BFF7B04-A824-4C51-1668-B33487050EF8}"/>
                </a:ext>
              </a:extLst>
            </p:cNvPr>
            <p:cNvSpPr/>
            <p:nvPr/>
          </p:nvSpPr>
          <p:spPr>
            <a:xfrm>
              <a:off x="6596341" y="4052212"/>
              <a:ext cx="99146" cy="58960"/>
            </a:xfrm>
            <a:custGeom>
              <a:avLst/>
              <a:gdLst/>
              <a:ahLst/>
              <a:cxnLst/>
              <a:rect l="l" t="t" r="r" b="b"/>
              <a:pathLst>
                <a:path w="5334" h="3172" extrusionOk="0">
                  <a:moveTo>
                    <a:pt x="829" y="0"/>
                  </a:moveTo>
                  <a:cubicBezTo>
                    <a:pt x="299" y="502"/>
                    <a:pt x="1" y="1200"/>
                    <a:pt x="1" y="1928"/>
                  </a:cubicBezTo>
                  <a:lnTo>
                    <a:pt x="1" y="2637"/>
                  </a:lnTo>
                  <a:cubicBezTo>
                    <a:pt x="1" y="2933"/>
                    <a:pt x="241" y="3171"/>
                    <a:pt x="535" y="3171"/>
                  </a:cubicBezTo>
                  <a:lnTo>
                    <a:pt x="4800" y="3171"/>
                  </a:lnTo>
                  <a:cubicBezTo>
                    <a:pt x="5093" y="3171"/>
                    <a:pt x="5333" y="2933"/>
                    <a:pt x="5333" y="2637"/>
                  </a:cubicBezTo>
                  <a:lnTo>
                    <a:pt x="5333" y="1928"/>
                  </a:lnTo>
                  <a:cubicBezTo>
                    <a:pt x="5333" y="1200"/>
                    <a:pt x="5035" y="502"/>
                    <a:pt x="4506" y="0"/>
                  </a:cubicBezTo>
                  <a:cubicBezTo>
                    <a:pt x="4027" y="574"/>
                    <a:pt x="3347" y="861"/>
                    <a:pt x="2667" y="861"/>
                  </a:cubicBezTo>
                  <a:cubicBezTo>
                    <a:pt x="1987" y="861"/>
                    <a:pt x="1307" y="574"/>
                    <a:pt x="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74;p32">
              <a:extLst>
                <a:ext uri="{FF2B5EF4-FFF2-40B4-BE49-F238E27FC236}">
                  <a16:creationId xmlns:a16="http://schemas.microsoft.com/office/drawing/2014/main" id="{311EE3F6-AD8F-7C5F-CC78-B76FD6A7277B}"/>
                </a:ext>
              </a:extLst>
            </p:cNvPr>
            <p:cNvSpPr/>
            <p:nvPr/>
          </p:nvSpPr>
          <p:spPr>
            <a:xfrm>
              <a:off x="6499906" y="3938044"/>
              <a:ext cx="52863" cy="29759"/>
            </a:xfrm>
            <a:custGeom>
              <a:avLst/>
              <a:gdLst/>
              <a:ahLst/>
              <a:cxnLst/>
              <a:rect l="l" t="t" r="r" b="b"/>
              <a:pathLst>
                <a:path w="2844" h="1601" extrusionOk="0">
                  <a:moveTo>
                    <a:pt x="1" y="1"/>
                  </a:moveTo>
                  <a:lnTo>
                    <a:pt x="1" y="889"/>
                  </a:lnTo>
                  <a:cubicBezTo>
                    <a:pt x="1" y="1283"/>
                    <a:pt x="319" y="1601"/>
                    <a:pt x="712" y="1601"/>
                  </a:cubicBezTo>
                  <a:lnTo>
                    <a:pt x="2134" y="1601"/>
                  </a:lnTo>
                  <a:cubicBezTo>
                    <a:pt x="2526" y="1601"/>
                    <a:pt x="2843" y="1283"/>
                    <a:pt x="2843" y="889"/>
                  </a:cubicBezTo>
                  <a:lnTo>
                    <a:pt x="2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75;p32">
              <a:extLst>
                <a:ext uri="{FF2B5EF4-FFF2-40B4-BE49-F238E27FC236}">
                  <a16:creationId xmlns:a16="http://schemas.microsoft.com/office/drawing/2014/main" id="{688F57AF-1D8E-DFE2-A4EF-0A82F80E4991}"/>
                </a:ext>
              </a:extLst>
            </p:cNvPr>
            <p:cNvSpPr/>
            <p:nvPr/>
          </p:nvSpPr>
          <p:spPr>
            <a:xfrm>
              <a:off x="6472712" y="3819117"/>
              <a:ext cx="107213" cy="99146"/>
            </a:xfrm>
            <a:custGeom>
              <a:avLst/>
              <a:gdLst/>
              <a:ahLst/>
              <a:cxnLst/>
              <a:rect l="l" t="t" r="r" b="b"/>
              <a:pathLst>
                <a:path w="5768" h="5334" extrusionOk="0">
                  <a:moveTo>
                    <a:pt x="2884" y="1"/>
                  </a:moveTo>
                  <a:cubicBezTo>
                    <a:pt x="1786" y="1"/>
                    <a:pt x="800" y="675"/>
                    <a:pt x="400" y="1700"/>
                  </a:cubicBezTo>
                  <a:cubicBezTo>
                    <a:pt x="0" y="2724"/>
                    <a:pt x="273" y="3887"/>
                    <a:pt x="1081" y="4631"/>
                  </a:cubicBezTo>
                  <a:cubicBezTo>
                    <a:pt x="1284" y="4814"/>
                    <a:pt x="1416" y="5063"/>
                    <a:pt x="1453" y="5333"/>
                  </a:cubicBezTo>
                  <a:lnTo>
                    <a:pt x="4315" y="5333"/>
                  </a:lnTo>
                  <a:cubicBezTo>
                    <a:pt x="4354" y="5063"/>
                    <a:pt x="4486" y="4814"/>
                    <a:pt x="4687" y="4631"/>
                  </a:cubicBezTo>
                  <a:cubicBezTo>
                    <a:pt x="5497" y="3887"/>
                    <a:pt x="5768" y="2724"/>
                    <a:pt x="5368" y="1700"/>
                  </a:cubicBezTo>
                  <a:cubicBezTo>
                    <a:pt x="4970" y="675"/>
                    <a:pt x="3984"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1481;p32">
            <a:extLst>
              <a:ext uri="{FF2B5EF4-FFF2-40B4-BE49-F238E27FC236}">
                <a16:creationId xmlns:a16="http://schemas.microsoft.com/office/drawing/2014/main" id="{D1496ADD-279C-025C-51D0-2ED70EF917E3}"/>
              </a:ext>
            </a:extLst>
          </p:cNvPr>
          <p:cNvSpPr/>
          <p:nvPr/>
        </p:nvSpPr>
        <p:spPr>
          <a:xfrm>
            <a:off x="1052895" y="1219172"/>
            <a:ext cx="670500" cy="6705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Subtitle 3">
            <a:extLst>
              <a:ext uri="{FF2B5EF4-FFF2-40B4-BE49-F238E27FC236}">
                <a16:creationId xmlns:a16="http://schemas.microsoft.com/office/drawing/2014/main" id="{A1C732A1-A00A-2EB3-2AF6-9545609C1FC4}"/>
              </a:ext>
            </a:extLst>
          </p:cNvPr>
          <p:cNvSpPr txBox="1">
            <a:spLocks/>
          </p:cNvSpPr>
          <p:nvPr/>
        </p:nvSpPr>
        <p:spPr>
          <a:xfrm>
            <a:off x="2227500" y="2010552"/>
            <a:ext cx="2344500" cy="27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800" b="1" i="0" u="none" strike="noStrike" cap="none">
                <a:solidFill>
                  <a:schemeClr val="dk1"/>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9pPr>
          </a:lstStyle>
          <a:p>
            <a:r>
              <a:rPr lang="en-GB"/>
              <a:t>GOALS</a:t>
            </a:r>
            <a:endParaRPr lang="en-US"/>
          </a:p>
        </p:txBody>
      </p:sp>
      <p:sp>
        <p:nvSpPr>
          <p:cNvPr id="37" name="Subtitle 2">
            <a:extLst>
              <a:ext uri="{FF2B5EF4-FFF2-40B4-BE49-F238E27FC236}">
                <a16:creationId xmlns:a16="http://schemas.microsoft.com/office/drawing/2014/main" id="{3BDD835D-EA23-B48A-B681-B1FE03658536}"/>
              </a:ext>
            </a:extLst>
          </p:cNvPr>
          <p:cNvSpPr txBox="1">
            <a:spLocks/>
          </p:cNvSpPr>
          <p:nvPr/>
        </p:nvSpPr>
        <p:spPr>
          <a:xfrm>
            <a:off x="2227500" y="2290446"/>
            <a:ext cx="2344500" cy="2558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4pPr>
            <a:lvl5pPr marL="2286000" marR="0" lvl="4"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6pPr>
            <a:lvl7pPr marL="3200400" marR="0" lvl="6"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7pPr>
            <a:lvl8pPr marL="3657600" marR="0" lvl="7"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8pPr>
            <a:lvl9pPr marL="4114800" marR="0" lvl="8"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9pPr>
          </a:lstStyle>
          <a:p>
            <a:pPr marL="171450" indent="-171450" algn="l">
              <a:buFont typeface="Wingdings" panose="05000000000000000000" pitchFamily="2" charset="2"/>
              <a:buChar char="l"/>
            </a:pPr>
            <a:r>
              <a:rPr lang="en-US" altLang="zh-HK"/>
              <a:t>Provide users more information to study the stock historical trends</a:t>
            </a:r>
          </a:p>
          <a:p>
            <a:pPr marL="171450" indent="-171450" algn="l">
              <a:buFont typeface="Wingdings" panose="05000000000000000000" pitchFamily="2" charset="2"/>
              <a:buChar char="l"/>
            </a:pPr>
            <a:endParaRPr lang="en-US" altLang="zh-HK"/>
          </a:p>
          <a:p>
            <a:pPr marL="171450" indent="-171450" algn="l">
              <a:buFont typeface="Wingdings" panose="05000000000000000000" pitchFamily="2" charset="2"/>
              <a:buChar char="l"/>
            </a:pPr>
            <a:r>
              <a:rPr lang="en-US" altLang="zh-HK"/>
              <a:t>Assist users to analyze the stock market</a:t>
            </a:r>
          </a:p>
        </p:txBody>
      </p:sp>
      <p:sp>
        <p:nvSpPr>
          <p:cNvPr id="52" name="Google Shape;1481;p32">
            <a:extLst>
              <a:ext uri="{FF2B5EF4-FFF2-40B4-BE49-F238E27FC236}">
                <a16:creationId xmlns:a16="http://schemas.microsoft.com/office/drawing/2014/main" id="{61126C10-8294-3E2C-2844-017E59ED1FE8}"/>
              </a:ext>
            </a:extLst>
          </p:cNvPr>
          <p:cNvSpPr/>
          <p:nvPr/>
        </p:nvSpPr>
        <p:spPr>
          <a:xfrm>
            <a:off x="3107746" y="1225934"/>
            <a:ext cx="670500" cy="6705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Subtitle 3">
            <a:extLst>
              <a:ext uri="{FF2B5EF4-FFF2-40B4-BE49-F238E27FC236}">
                <a16:creationId xmlns:a16="http://schemas.microsoft.com/office/drawing/2014/main" id="{6913D993-866A-A107-B96A-63896454BC9E}"/>
              </a:ext>
            </a:extLst>
          </p:cNvPr>
          <p:cNvSpPr txBox="1">
            <a:spLocks/>
          </p:cNvSpPr>
          <p:nvPr/>
        </p:nvSpPr>
        <p:spPr>
          <a:xfrm>
            <a:off x="4400395" y="2006964"/>
            <a:ext cx="2344500" cy="27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800" b="1" i="0" u="none" strike="noStrike" cap="none">
                <a:solidFill>
                  <a:schemeClr val="dk1"/>
                </a:solidFill>
                <a:latin typeface="Bebas Neue"/>
                <a:ea typeface="Bebas Neue"/>
                <a:cs typeface="Bebas Neue"/>
                <a:sym typeface="Bebas Neue"/>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Bebas Neue"/>
                <a:ea typeface="Bebas Neue"/>
                <a:cs typeface="Bebas Neue"/>
                <a:sym typeface="Bebas Neue"/>
              </a:defRPr>
            </a:lvl9pPr>
          </a:lstStyle>
          <a:p>
            <a:r>
              <a:rPr lang="en-GB"/>
              <a:t>License/regulations</a:t>
            </a:r>
            <a:endParaRPr lang="en-US"/>
          </a:p>
        </p:txBody>
      </p:sp>
      <p:sp>
        <p:nvSpPr>
          <p:cNvPr id="54" name="Subtitle 2">
            <a:extLst>
              <a:ext uri="{FF2B5EF4-FFF2-40B4-BE49-F238E27FC236}">
                <a16:creationId xmlns:a16="http://schemas.microsoft.com/office/drawing/2014/main" id="{A8AC6B3A-1C93-615D-8746-711047481ED3}"/>
              </a:ext>
            </a:extLst>
          </p:cNvPr>
          <p:cNvSpPr txBox="1">
            <a:spLocks/>
          </p:cNvSpPr>
          <p:nvPr/>
        </p:nvSpPr>
        <p:spPr>
          <a:xfrm>
            <a:off x="4400395" y="2286858"/>
            <a:ext cx="2344500" cy="2558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4pPr>
            <a:lvl5pPr marL="2286000" marR="0" lvl="4"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6pPr>
            <a:lvl7pPr marL="3200400" marR="0" lvl="6"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7pPr>
            <a:lvl8pPr marL="3657600" marR="0" lvl="7"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8pPr>
            <a:lvl9pPr marL="4114800" marR="0" lvl="8"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9pPr>
          </a:lstStyle>
          <a:p>
            <a:pPr marL="0" indent="0" algn="l"/>
            <a:r>
              <a:rPr lang="en-US" altLang="zh-HK"/>
              <a:t>The following activities are exempted according to The Regulations of Hong Kong &amp; SFC :</a:t>
            </a:r>
          </a:p>
          <a:p>
            <a:pPr marL="171450" indent="-171450" algn="l">
              <a:buFont typeface="Arial" panose="020B0604020202020204" pitchFamily="34" charset="0"/>
              <a:buChar char="•"/>
            </a:pPr>
            <a:r>
              <a:rPr lang="en-US" altLang="zh-HK" sz="1050">
                <a:latin typeface="Work Sans" pitchFamily="2" charset="0"/>
              </a:rPr>
              <a:t>Providing generic factual market information</a:t>
            </a:r>
          </a:p>
          <a:p>
            <a:pPr marL="171450" indent="-171450" algn="l">
              <a:buFont typeface="Arial" panose="020B0604020202020204" pitchFamily="34" charset="0"/>
              <a:buChar char="•"/>
            </a:pPr>
            <a:r>
              <a:rPr lang="en-US" altLang="zh-HK" sz="1050">
                <a:latin typeface="Work Sans" pitchFamily="2" charset="0"/>
              </a:rPr>
              <a:t>Providing analytical tools</a:t>
            </a:r>
          </a:p>
          <a:p>
            <a:pPr marL="171450" indent="-171450" algn="l">
              <a:buFont typeface="Wingdings" panose="05000000000000000000" pitchFamily="2" charset="2"/>
              <a:buChar char="l"/>
            </a:pPr>
            <a:endParaRPr lang="en-US" altLang="zh-HK"/>
          </a:p>
          <a:p>
            <a:pPr marL="171450" indent="-171450" algn="l">
              <a:buFont typeface="Wingdings" panose="05000000000000000000" pitchFamily="2" charset="2"/>
              <a:buChar char="l"/>
            </a:pPr>
            <a:r>
              <a:rPr lang="en-US" altLang="zh-HK"/>
              <a:t>DO NOT need a HKMA/SFC license</a:t>
            </a:r>
          </a:p>
          <a:p>
            <a:pPr marL="171450" indent="-171450" algn="l">
              <a:buFont typeface="Wingdings" panose="05000000000000000000" pitchFamily="2" charset="2"/>
              <a:buChar char="l"/>
            </a:pPr>
            <a:endParaRPr lang="en-US" altLang="zh-HK"/>
          </a:p>
          <a:p>
            <a:pPr marL="171450" indent="-171450" algn="l">
              <a:buFont typeface="Wingdings" panose="05000000000000000000" pitchFamily="2" charset="2"/>
              <a:buChar char="l"/>
            </a:pPr>
            <a:r>
              <a:rPr lang="en-US" altLang="zh-HK"/>
              <a:t>NO investment opinions &amp; predictions</a:t>
            </a:r>
          </a:p>
        </p:txBody>
      </p:sp>
      <p:sp>
        <p:nvSpPr>
          <p:cNvPr id="69" name="Google Shape;1481;p32">
            <a:extLst>
              <a:ext uri="{FF2B5EF4-FFF2-40B4-BE49-F238E27FC236}">
                <a16:creationId xmlns:a16="http://schemas.microsoft.com/office/drawing/2014/main" id="{0A3F06C0-184F-56DA-AE9D-09FF4ACB465A}"/>
              </a:ext>
            </a:extLst>
          </p:cNvPr>
          <p:cNvSpPr/>
          <p:nvPr/>
        </p:nvSpPr>
        <p:spPr>
          <a:xfrm>
            <a:off x="5218240" y="1215584"/>
            <a:ext cx="670500" cy="670500"/>
          </a:xfrm>
          <a:prstGeom prst="ellipse">
            <a:avLst/>
          </a:prstGeom>
          <a:no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476;p32">
            <a:extLst>
              <a:ext uri="{FF2B5EF4-FFF2-40B4-BE49-F238E27FC236}">
                <a16:creationId xmlns:a16="http://schemas.microsoft.com/office/drawing/2014/main" id="{2639D111-A36C-91B1-7199-06AF8C983F97}"/>
              </a:ext>
            </a:extLst>
          </p:cNvPr>
          <p:cNvGrpSpPr/>
          <p:nvPr/>
        </p:nvGrpSpPr>
        <p:grpSpPr>
          <a:xfrm>
            <a:off x="3314138" y="1394881"/>
            <a:ext cx="257716" cy="338303"/>
            <a:chOff x="2528624" y="2193656"/>
            <a:chExt cx="257716" cy="338303"/>
          </a:xfrm>
          <a:solidFill>
            <a:schemeClr val="tx1"/>
          </a:solidFill>
        </p:grpSpPr>
        <p:sp>
          <p:nvSpPr>
            <p:cNvPr id="103" name="Google Shape;1477;p32">
              <a:extLst>
                <a:ext uri="{FF2B5EF4-FFF2-40B4-BE49-F238E27FC236}">
                  <a16:creationId xmlns:a16="http://schemas.microsoft.com/office/drawing/2014/main" id="{D0A647D6-CCC6-561F-B0E1-D9AFEF45198E}"/>
                </a:ext>
              </a:extLst>
            </p:cNvPr>
            <p:cNvSpPr/>
            <p:nvPr/>
          </p:nvSpPr>
          <p:spPr>
            <a:xfrm>
              <a:off x="2528624" y="2253119"/>
              <a:ext cx="257716" cy="214779"/>
            </a:xfrm>
            <a:custGeom>
              <a:avLst/>
              <a:gdLst/>
              <a:ahLst/>
              <a:cxnLst/>
              <a:rect l="l" t="t" r="r" b="b"/>
              <a:pathLst>
                <a:path w="13865" h="11555" extrusionOk="0">
                  <a:moveTo>
                    <a:pt x="6932" y="1423"/>
                  </a:moveTo>
                  <a:cubicBezTo>
                    <a:pt x="7226" y="1423"/>
                    <a:pt x="7464" y="1661"/>
                    <a:pt x="7464" y="1957"/>
                  </a:cubicBezTo>
                  <a:lnTo>
                    <a:pt x="7464" y="4800"/>
                  </a:lnTo>
                  <a:cubicBezTo>
                    <a:pt x="7464" y="5094"/>
                    <a:pt x="7226" y="5334"/>
                    <a:pt x="6932" y="5334"/>
                  </a:cubicBezTo>
                  <a:cubicBezTo>
                    <a:pt x="6638" y="5334"/>
                    <a:pt x="6398" y="5094"/>
                    <a:pt x="6398" y="4800"/>
                  </a:cubicBezTo>
                  <a:lnTo>
                    <a:pt x="6398" y="2489"/>
                  </a:lnTo>
                  <a:lnTo>
                    <a:pt x="6325" y="2489"/>
                  </a:lnTo>
                  <a:cubicBezTo>
                    <a:pt x="6029" y="2489"/>
                    <a:pt x="5791" y="2251"/>
                    <a:pt x="5791" y="1957"/>
                  </a:cubicBezTo>
                  <a:cubicBezTo>
                    <a:pt x="5791" y="1661"/>
                    <a:pt x="6029" y="1423"/>
                    <a:pt x="6325" y="1423"/>
                  </a:cubicBezTo>
                  <a:close/>
                  <a:moveTo>
                    <a:pt x="2845" y="1778"/>
                  </a:moveTo>
                  <a:lnTo>
                    <a:pt x="2845" y="4800"/>
                  </a:lnTo>
                  <a:cubicBezTo>
                    <a:pt x="2845" y="5098"/>
                    <a:pt x="2877" y="5394"/>
                    <a:pt x="2942" y="5686"/>
                  </a:cubicBezTo>
                  <a:cubicBezTo>
                    <a:pt x="1896" y="5643"/>
                    <a:pt x="1068" y="4780"/>
                    <a:pt x="1068" y="3734"/>
                  </a:cubicBezTo>
                  <a:lnTo>
                    <a:pt x="1068" y="2666"/>
                  </a:lnTo>
                  <a:cubicBezTo>
                    <a:pt x="1068" y="2178"/>
                    <a:pt x="1466" y="1780"/>
                    <a:pt x="1956" y="1778"/>
                  </a:cubicBezTo>
                  <a:close/>
                  <a:moveTo>
                    <a:pt x="11908" y="1778"/>
                  </a:moveTo>
                  <a:cubicBezTo>
                    <a:pt x="12399" y="1780"/>
                    <a:pt x="12797" y="2175"/>
                    <a:pt x="12797" y="2666"/>
                  </a:cubicBezTo>
                  <a:lnTo>
                    <a:pt x="12797" y="3734"/>
                  </a:lnTo>
                  <a:cubicBezTo>
                    <a:pt x="12795" y="4780"/>
                    <a:pt x="11969" y="5643"/>
                    <a:pt x="10923" y="5686"/>
                  </a:cubicBezTo>
                  <a:cubicBezTo>
                    <a:pt x="10988" y="5394"/>
                    <a:pt x="11020" y="5098"/>
                    <a:pt x="11020" y="4800"/>
                  </a:cubicBezTo>
                  <a:lnTo>
                    <a:pt x="11020" y="1778"/>
                  </a:lnTo>
                  <a:close/>
                  <a:moveTo>
                    <a:pt x="2845" y="1"/>
                  </a:moveTo>
                  <a:lnTo>
                    <a:pt x="2845" y="712"/>
                  </a:lnTo>
                  <a:lnTo>
                    <a:pt x="1956" y="712"/>
                  </a:lnTo>
                  <a:cubicBezTo>
                    <a:pt x="878" y="714"/>
                    <a:pt x="2" y="1587"/>
                    <a:pt x="0" y="2666"/>
                  </a:cubicBezTo>
                  <a:lnTo>
                    <a:pt x="0" y="3734"/>
                  </a:lnTo>
                  <a:cubicBezTo>
                    <a:pt x="2" y="5401"/>
                    <a:pt x="1355" y="6754"/>
                    <a:pt x="3024" y="6754"/>
                  </a:cubicBezTo>
                  <a:lnTo>
                    <a:pt x="3344" y="6754"/>
                  </a:lnTo>
                  <a:cubicBezTo>
                    <a:pt x="3867" y="7711"/>
                    <a:pt x="4749" y="8420"/>
                    <a:pt x="5795" y="8727"/>
                  </a:cubicBezTo>
                  <a:cubicBezTo>
                    <a:pt x="5657" y="9726"/>
                    <a:pt x="5320" y="10688"/>
                    <a:pt x="4801" y="11555"/>
                  </a:cubicBezTo>
                  <a:lnTo>
                    <a:pt x="9066" y="11555"/>
                  </a:lnTo>
                  <a:cubicBezTo>
                    <a:pt x="8547" y="10688"/>
                    <a:pt x="8208" y="9726"/>
                    <a:pt x="8072" y="8727"/>
                  </a:cubicBezTo>
                  <a:cubicBezTo>
                    <a:pt x="9118" y="8420"/>
                    <a:pt x="10000" y="7711"/>
                    <a:pt x="10521" y="6754"/>
                  </a:cubicBezTo>
                  <a:lnTo>
                    <a:pt x="10843" y="6754"/>
                  </a:lnTo>
                  <a:cubicBezTo>
                    <a:pt x="12512" y="6752"/>
                    <a:pt x="13863" y="5401"/>
                    <a:pt x="13865" y="3734"/>
                  </a:cubicBezTo>
                  <a:lnTo>
                    <a:pt x="13865" y="2666"/>
                  </a:lnTo>
                  <a:cubicBezTo>
                    <a:pt x="13863" y="1587"/>
                    <a:pt x="12987" y="712"/>
                    <a:pt x="11908" y="712"/>
                  </a:cubicBezTo>
                  <a:lnTo>
                    <a:pt x="11020" y="712"/>
                  </a:lnTo>
                  <a:lnTo>
                    <a:pt x="11020"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478;p32">
              <a:extLst>
                <a:ext uri="{FF2B5EF4-FFF2-40B4-BE49-F238E27FC236}">
                  <a16:creationId xmlns:a16="http://schemas.microsoft.com/office/drawing/2014/main" id="{AA840B7D-8DD5-592E-D91D-F4895110A465}"/>
                </a:ext>
              </a:extLst>
            </p:cNvPr>
            <p:cNvSpPr/>
            <p:nvPr/>
          </p:nvSpPr>
          <p:spPr>
            <a:xfrm>
              <a:off x="2561358" y="2193656"/>
              <a:ext cx="191600" cy="39684"/>
            </a:xfrm>
            <a:custGeom>
              <a:avLst/>
              <a:gdLst/>
              <a:ahLst/>
              <a:cxnLst/>
              <a:rect l="l" t="t" r="r" b="b"/>
              <a:pathLst>
                <a:path w="10308" h="2135" extrusionOk="0">
                  <a:moveTo>
                    <a:pt x="1068" y="0"/>
                  </a:moveTo>
                  <a:cubicBezTo>
                    <a:pt x="479" y="0"/>
                    <a:pt x="1" y="477"/>
                    <a:pt x="1" y="1068"/>
                  </a:cubicBezTo>
                  <a:cubicBezTo>
                    <a:pt x="1" y="1658"/>
                    <a:pt x="479" y="2134"/>
                    <a:pt x="1068" y="2134"/>
                  </a:cubicBezTo>
                  <a:cubicBezTo>
                    <a:pt x="1073" y="2134"/>
                    <a:pt x="1078" y="2134"/>
                    <a:pt x="1084" y="2134"/>
                  </a:cubicBezTo>
                  <a:lnTo>
                    <a:pt x="9259" y="2134"/>
                  </a:lnTo>
                  <a:cubicBezTo>
                    <a:pt x="9841" y="2125"/>
                    <a:pt x="10307" y="1650"/>
                    <a:pt x="10307" y="1068"/>
                  </a:cubicBezTo>
                  <a:cubicBezTo>
                    <a:pt x="10307" y="485"/>
                    <a:pt x="9841" y="11"/>
                    <a:pt x="9259" y="1"/>
                  </a:cubicBezTo>
                  <a:lnTo>
                    <a:pt x="1084" y="1"/>
                  </a:lnTo>
                  <a:cubicBezTo>
                    <a:pt x="1078" y="1"/>
                    <a:pt x="1073" y="0"/>
                    <a:pt x="106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479;p32">
              <a:extLst>
                <a:ext uri="{FF2B5EF4-FFF2-40B4-BE49-F238E27FC236}">
                  <a16:creationId xmlns:a16="http://schemas.microsoft.com/office/drawing/2014/main" id="{9811FA1F-E65C-2289-E1DD-84E3FC382444}"/>
                </a:ext>
              </a:extLst>
            </p:cNvPr>
            <p:cNvSpPr/>
            <p:nvPr/>
          </p:nvSpPr>
          <p:spPr>
            <a:xfrm>
              <a:off x="2561637" y="2487702"/>
              <a:ext cx="191637" cy="44257"/>
            </a:xfrm>
            <a:custGeom>
              <a:avLst/>
              <a:gdLst/>
              <a:ahLst/>
              <a:cxnLst/>
              <a:rect l="l" t="t" r="r" b="b"/>
              <a:pathLst>
                <a:path w="10310" h="2381" extrusionOk="0">
                  <a:moveTo>
                    <a:pt x="1851" y="0"/>
                  </a:moveTo>
                  <a:cubicBezTo>
                    <a:pt x="829" y="0"/>
                    <a:pt x="3" y="826"/>
                    <a:pt x="1" y="1848"/>
                  </a:cubicBezTo>
                  <a:cubicBezTo>
                    <a:pt x="3" y="2142"/>
                    <a:pt x="241" y="2380"/>
                    <a:pt x="535" y="2380"/>
                  </a:cubicBezTo>
                  <a:lnTo>
                    <a:pt x="9776" y="2380"/>
                  </a:lnTo>
                  <a:cubicBezTo>
                    <a:pt x="10070" y="2380"/>
                    <a:pt x="10310" y="2142"/>
                    <a:pt x="10310" y="1848"/>
                  </a:cubicBezTo>
                  <a:cubicBezTo>
                    <a:pt x="10310" y="828"/>
                    <a:pt x="9482" y="0"/>
                    <a:pt x="8462"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6" name="Google Shape;2082;p47">
            <a:extLst>
              <a:ext uri="{FF2B5EF4-FFF2-40B4-BE49-F238E27FC236}">
                <a16:creationId xmlns:a16="http://schemas.microsoft.com/office/drawing/2014/main" id="{781A6A8F-EB62-AA9E-925B-A24DBF40E6BC}"/>
              </a:ext>
            </a:extLst>
          </p:cNvPr>
          <p:cNvGrpSpPr/>
          <p:nvPr/>
        </p:nvGrpSpPr>
        <p:grpSpPr>
          <a:xfrm>
            <a:off x="5367632" y="1371078"/>
            <a:ext cx="447316" cy="380211"/>
            <a:chOff x="5813706" y="3782386"/>
            <a:chExt cx="343003" cy="338293"/>
          </a:xfrm>
        </p:grpSpPr>
        <p:sp>
          <p:nvSpPr>
            <p:cNvPr id="107" name="Google Shape;2083;p47">
              <a:extLst>
                <a:ext uri="{FF2B5EF4-FFF2-40B4-BE49-F238E27FC236}">
                  <a16:creationId xmlns:a16="http://schemas.microsoft.com/office/drawing/2014/main" id="{DFFFE0ED-35CD-D2B8-15D1-3A6F09430F3A}"/>
                </a:ext>
              </a:extLst>
            </p:cNvPr>
            <p:cNvSpPr/>
            <p:nvPr/>
          </p:nvSpPr>
          <p:spPr>
            <a:xfrm>
              <a:off x="5813706" y="3782386"/>
              <a:ext cx="244463" cy="338293"/>
            </a:xfrm>
            <a:custGeom>
              <a:avLst/>
              <a:gdLst/>
              <a:ahLst/>
              <a:cxnLst/>
              <a:rect l="l" t="t" r="r" b="b"/>
              <a:pathLst>
                <a:path w="13152" h="18200" extrusionOk="0">
                  <a:moveTo>
                    <a:pt x="10484" y="2134"/>
                  </a:moveTo>
                  <a:cubicBezTo>
                    <a:pt x="10781" y="2134"/>
                    <a:pt x="11018" y="2372"/>
                    <a:pt x="11018" y="2668"/>
                  </a:cubicBezTo>
                  <a:cubicBezTo>
                    <a:pt x="11018" y="2962"/>
                    <a:pt x="10781" y="3200"/>
                    <a:pt x="10484" y="3200"/>
                  </a:cubicBezTo>
                  <a:lnTo>
                    <a:pt x="2666" y="3200"/>
                  </a:lnTo>
                  <a:cubicBezTo>
                    <a:pt x="2372" y="3200"/>
                    <a:pt x="2132" y="2962"/>
                    <a:pt x="2132" y="2668"/>
                  </a:cubicBezTo>
                  <a:cubicBezTo>
                    <a:pt x="2132" y="2372"/>
                    <a:pt x="2372" y="2134"/>
                    <a:pt x="2666" y="2134"/>
                  </a:cubicBezTo>
                  <a:close/>
                  <a:moveTo>
                    <a:pt x="10484" y="4268"/>
                  </a:moveTo>
                  <a:cubicBezTo>
                    <a:pt x="10776" y="4274"/>
                    <a:pt x="11008" y="4510"/>
                    <a:pt x="11008" y="4800"/>
                  </a:cubicBezTo>
                  <a:cubicBezTo>
                    <a:pt x="11008" y="5089"/>
                    <a:pt x="10776" y="5327"/>
                    <a:pt x="10484" y="5334"/>
                  </a:cubicBezTo>
                  <a:lnTo>
                    <a:pt x="2666" y="5334"/>
                  </a:lnTo>
                  <a:cubicBezTo>
                    <a:pt x="2376" y="5327"/>
                    <a:pt x="2145" y="5089"/>
                    <a:pt x="2145" y="4800"/>
                  </a:cubicBezTo>
                  <a:cubicBezTo>
                    <a:pt x="2145" y="4510"/>
                    <a:pt x="2376" y="4274"/>
                    <a:pt x="2666" y="4268"/>
                  </a:cubicBezTo>
                  <a:close/>
                  <a:moveTo>
                    <a:pt x="10484" y="6399"/>
                  </a:moveTo>
                  <a:cubicBezTo>
                    <a:pt x="10781" y="6399"/>
                    <a:pt x="11018" y="6639"/>
                    <a:pt x="11018" y="6933"/>
                  </a:cubicBezTo>
                  <a:cubicBezTo>
                    <a:pt x="11018" y="7227"/>
                    <a:pt x="10781" y="7465"/>
                    <a:pt x="10484" y="7465"/>
                  </a:cubicBezTo>
                  <a:lnTo>
                    <a:pt x="2666" y="7465"/>
                  </a:lnTo>
                  <a:cubicBezTo>
                    <a:pt x="2372" y="7465"/>
                    <a:pt x="2132" y="7227"/>
                    <a:pt x="2132" y="6933"/>
                  </a:cubicBezTo>
                  <a:cubicBezTo>
                    <a:pt x="2132" y="6639"/>
                    <a:pt x="2372" y="6399"/>
                    <a:pt x="2666" y="6399"/>
                  </a:cubicBezTo>
                  <a:close/>
                  <a:moveTo>
                    <a:pt x="6219" y="8887"/>
                  </a:moveTo>
                  <a:cubicBezTo>
                    <a:pt x="6513" y="8887"/>
                    <a:pt x="6753" y="9127"/>
                    <a:pt x="6753" y="9421"/>
                  </a:cubicBezTo>
                  <a:cubicBezTo>
                    <a:pt x="6753" y="9715"/>
                    <a:pt x="6513" y="9953"/>
                    <a:pt x="6219" y="9953"/>
                  </a:cubicBezTo>
                  <a:lnTo>
                    <a:pt x="2666" y="9953"/>
                  </a:lnTo>
                  <a:cubicBezTo>
                    <a:pt x="2372" y="9953"/>
                    <a:pt x="2132" y="9715"/>
                    <a:pt x="2132" y="9421"/>
                  </a:cubicBezTo>
                  <a:cubicBezTo>
                    <a:pt x="2132" y="9127"/>
                    <a:pt x="2372" y="8887"/>
                    <a:pt x="2666" y="8887"/>
                  </a:cubicBezTo>
                  <a:close/>
                  <a:moveTo>
                    <a:pt x="4087" y="12086"/>
                  </a:moveTo>
                  <a:cubicBezTo>
                    <a:pt x="4340" y="12086"/>
                    <a:pt x="4594" y="12135"/>
                    <a:pt x="4836" y="12236"/>
                  </a:cubicBezTo>
                  <a:cubicBezTo>
                    <a:pt x="5567" y="12538"/>
                    <a:pt x="6042" y="13252"/>
                    <a:pt x="6042" y="14041"/>
                  </a:cubicBezTo>
                  <a:cubicBezTo>
                    <a:pt x="6040" y="15121"/>
                    <a:pt x="5167" y="15995"/>
                    <a:pt x="4088" y="15997"/>
                  </a:cubicBezTo>
                  <a:cubicBezTo>
                    <a:pt x="3297" y="15997"/>
                    <a:pt x="2584" y="15519"/>
                    <a:pt x="2281" y="14788"/>
                  </a:cubicBezTo>
                  <a:cubicBezTo>
                    <a:pt x="1978" y="14060"/>
                    <a:pt x="2145" y="13219"/>
                    <a:pt x="2705" y="12659"/>
                  </a:cubicBezTo>
                  <a:cubicBezTo>
                    <a:pt x="3079" y="12285"/>
                    <a:pt x="3579" y="12086"/>
                    <a:pt x="4087" y="12086"/>
                  </a:cubicBezTo>
                  <a:close/>
                  <a:moveTo>
                    <a:pt x="532" y="1"/>
                  </a:moveTo>
                  <a:cubicBezTo>
                    <a:pt x="238" y="1"/>
                    <a:pt x="0" y="241"/>
                    <a:pt x="0" y="535"/>
                  </a:cubicBezTo>
                  <a:lnTo>
                    <a:pt x="0" y="17666"/>
                  </a:lnTo>
                  <a:cubicBezTo>
                    <a:pt x="0" y="17960"/>
                    <a:pt x="238" y="18199"/>
                    <a:pt x="532" y="18199"/>
                  </a:cubicBezTo>
                  <a:lnTo>
                    <a:pt x="12618" y="18199"/>
                  </a:lnTo>
                  <a:cubicBezTo>
                    <a:pt x="12858" y="18199"/>
                    <a:pt x="13070" y="18037"/>
                    <a:pt x="13132" y="17804"/>
                  </a:cubicBezTo>
                  <a:lnTo>
                    <a:pt x="7817" y="14737"/>
                  </a:lnTo>
                  <a:cubicBezTo>
                    <a:pt x="7052" y="14293"/>
                    <a:pt x="6790" y="13316"/>
                    <a:pt x="7231" y="12551"/>
                  </a:cubicBezTo>
                  <a:lnTo>
                    <a:pt x="7906" y="11380"/>
                  </a:lnTo>
                  <a:cubicBezTo>
                    <a:pt x="7424" y="10543"/>
                    <a:pt x="7562" y="9488"/>
                    <a:pt x="8245" y="8805"/>
                  </a:cubicBezTo>
                  <a:cubicBezTo>
                    <a:pt x="8656" y="8395"/>
                    <a:pt x="9202" y="8181"/>
                    <a:pt x="9753" y="8181"/>
                  </a:cubicBezTo>
                  <a:cubicBezTo>
                    <a:pt x="10119" y="8181"/>
                    <a:pt x="10486" y="8275"/>
                    <a:pt x="10819" y="8468"/>
                  </a:cubicBezTo>
                  <a:lnTo>
                    <a:pt x="11851" y="9062"/>
                  </a:lnTo>
                  <a:lnTo>
                    <a:pt x="13152" y="6248"/>
                  </a:lnTo>
                  <a:lnTo>
                    <a:pt x="13152" y="535"/>
                  </a:lnTo>
                  <a:cubicBezTo>
                    <a:pt x="13152" y="241"/>
                    <a:pt x="12912" y="1"/>
                    <a:pt x="12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084;p47">
              <a:extLst>
                <a:ext uri="{FF2B5EF4-FFF2-40B4-BE49-F238E27FC236}">
                  <a16:creationId xmlns:a16="http://schemas.microsoft.com/office/drawing/2014/main" id="{ABA1E60E-AE02-42B8-4355-84CDFD679502}"/>
                </a:ext>
              </a:extLst>
            </p:cNvPr>
            <p:cNvSpPr/>
            <p:nvPr/>
          </p:nvSpPr>
          <p:spPr>
            <a:xfrm>
              <a:off x="5873170" y="4026858"/>
              <a:ext cx="33049" cy="33086"/>
            </a:xfrm>
            <a:custGeom>
              <a:avLst/>
              <a:gdLst/>
              <a:ahLst/>
              <a:cxnLst/>
              <a:rect l="l" t="t" r="r" b="b"/>
              <a:pathLst>
                <a:path w="1778" h="1780" extrusionOk="0">
                  <a:moveTo>
                    <a:pt x="889" y="0"/>
                  </a:moveTo>
                  <a:cubicBezTo>
                    <a:pt x="398" y="0"/>
                    <a:pt x="1" y="398"/>
                    <a:pt x="1" y="889"/>
                  </a:cubicBezTo>
                  <a:cubicBezTo>
                    <a:pt x="1" y="1379"/>
                    <a:pt x="398" y="1779"/>
                    <a:pt x="889" y="1779"/>
                  </a:cubicBezTo>
                  <a:cubicBezTo>
                    <a:pt x="1380" y="1779"/>
                    <a:pt x="1778" y="1379"/>
                    <a:pt x="1778" y="889"/>
                  </a:cubicBezTo>
                  <a:cubicBezTo>
                    <a:pt x="1778" y="398"/>
                    <a:pt x="1380" y="0"/>
                    <a:pt x="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085;p47">
              <a:extLst>
                <a:ext uri="{FF2B5EF4-FFF2-40B4-BE49-F238E27FC236}">
                  <a16:creationId xmlns:a16="http://schemas.microsoft.com/office/drawing/2014/main" id="{F60CCB1C-8E77-29E6-11FF-F706880F0FED}"/>
                </a:ext>
              </a:extLst>
            </p:cNvPr>
            <p:cNvSpPr/>
            <p:nvPr/>
          </p:nvSpPr>
          <p:spPr>
            <a:xfrm>
              <a:off x="5972338" y="3954253"/>
              <a:ext cx="154035" cy="102454"/>
            </a:xfrm>
            <a:custGeom>
              <a:avLst/>
              <a:gdLst/>
              <a:ahLst/>
              <a:cxnLst/>
              <a:rect l="l" t="t" r="r" b="b"/>
              <a:pathLst>
                <a:path w="8287" h="5512" extrusionOk="0">
                  <a:moveTo>
                    <a:pt x="1218" y="1"/>
                  </a:moveTo>
                  <a:cubicBezTo>
                    <a:pt x="851" y="1"/>
                    <a:pt x="493" y="192"/>
                    <a:pt x="295" y="534"/>
                  </a:cubicBezTo>
                  <a:cubicBezTo>
                    <a:pt x="1" y="1044"/>
                    <a:pt x="176" y="1697"/>
                    <a:pt x="686" y="1991"/>
                  </a:cubicBezTo>
                  <a:lnTo>
                    <a:pt x="6535" y="5367"/>
                  </a:lnTo>
                  <a:cubicBezTo>
                    <a:pt x="6703" y="5465"/>
                    <a:pt x="6886" y="5511"/>
                    <a:pt x="7067" y="5511"/>
                  </a:cubicBezTo>
                  <a:cubicBezTo>
                    <a:pt x="7435" y="5511"/>
                    <a:pt x="7793" y="5320"/>
                    <a:pt x="7990" y="4978"/>
                  </a:cubicBezTo>
                  <a:cubicBezTo>
                    <a:pt x="8286" y="4468"/>
                    <a:pt x="8111" y="3815"/>
                    <a:pt x="7601" y="3521"/>
                  </a:cubicBezTo>
                  <a:lnTo>
                    <a:pt x="1752" y="145"/>
                  </a:lnTo>
                  <a:cubicBezTo>
                    <a:pt x="1583" y="47"/>
                    <a:pt x="1400" y="1"/>
                    <a:pt x="1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086;p47">
              <a:extLst>
                <a:ext uri="{FF2B5EF4-FFF2-40B4-BE49-F238E27FC236}">
                  <a16:creationId xmlns:a16="http://schemas.microsoft.com/office/drawing/2014/main" id="{E0471E1E-1C42-2496-5083-0CF6316C8C80}"/>
                </a:ext>
              </a:extLst>
            </p:cNvPr>
            <p:cNvSpPr/>
            <p:nvPr/>
          </p:nvSpPr>
          <p:spPr>
            <a:xfrm>
              <a:off x="6051207" y="3849787"/>
              <a:ext cx="105503" cy="131748"/>
            </a:xfrm>
            <a:custGeom>
              <a:avLst/>
              <a:gdLst/>
              <a:ahLst/>
              <a:cxnLst/>
              <a:rect l="l" t="t" r="r" b="b"/>
              <a:pathLst>
                <a:path w="5676" h="7088" extrusionOk="0">
                  <a:moveTo>
                    <a:pt x="3801" y="0"/>
                  </a:moveTo>
                  <a:cubicBezTo>
                    <a:pt x="3191" y="0"/>
                    <a:pt x="2601" y="346"/>
                    <a:pt x="2325" y="944"/>
                  </a:cubicBezTo>
                  <a:lnTo>
                    <a:pt x="1" y="5972"/>
                  </a:lnTo>
                  <a:lnTo>
                    <a:pt x="1931" y="7088"/>
                  </a:lnTo>
                  <a:lnTo>
                    <a:pt x="5124" y="2561"/>
                  </a:lnTo>
                  <a:cubicBezTo>
                    <a:pt x="5675" y="1781"/>
                    <a:pt x="5437" y="696"/>
                    <a:pt x="4609" y="218"/>
                  </a:cubicBezTo>
                  <a:cubicBezTo>
                    <a:pt x="4354" y="70"/>
                    <a:pt x="4075" y="0"/>
                    <a:pt x="3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087;p47">
              <a:extLst>
                <a:ext uri="{FF2B5EF4-FFF2-40B4-BE49-F238E27FC236}">
                  <a16:creationId xmlns:a16="http://schemas.microsoft.com/office/drawing/2014/main" id="{E169A228-0E73-78C8-07E9-BCF56E0ACCB1}"/>
                </a:ext>
              </a:extLst>
            </p:cNvPr>
            <p:cNvSpPr/>
            <p:nvPr/>
          </p:nvSpPr>
          <p:spPr>
            <a:xfrm>
              <a:off x="5962542" y="4008400"/>
              <a:ext cx="121395" cy="84945"/>
            </a:xfrm>
            <a:custGeom>
              <a:avLst/>
              <a:gdLst/>
              <a:ahLst/>
              <a:cxnLst/>
              <a:rect l="l" t="t" r="r" b="b"/>
              <a:pathLst>
                <a:path w="6531" h="4570" extrusionOk="0">
                  <a:moveTo>
                    <a:pt x="681" y="1"/>
                  </a:moveTo>
                  <a:lnTo>
                    <a:pt x="147" y="926"/>
                  </a:lnTo>
                  <a:cubicBezTo>
                    <a:pt x="0" y="1181"/>
                    <a:pt x="87" y="1505"/>
                    <a:pt x="342" y="1652"/>
                  </a:cubicBezTo>
                  <a:lnTo>
                    <a:pt x="5268" y="4497"/>
                  </a:lnTo>
                  <a:cubicBezTo>
                    <a:pt x="5352" y="4546"/>
                    <a:pt x="5444" y="4570"/>
                    <a:pt x="5535" y="4570"/>
                  </a:cubicBezTo>
                  <a:cubicBezTo>
                    <a:pt x="5719" y="4570"/>
                    <a:pt x="5898" y="4473"/>
                    <a:pt x="5997" y="4303"/>
                  </a:cubicBezTo>
                  <a:lnTo>
                    <a:pt x="6530" y="3380"/>
                  </a:lnTo>
                  <a:lnTo>
                    <a:pt x="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logo of a graph&#10;&#10;Description automatically generated">
            <a:extLst>
              <a:ext uri="{FF2B5EF4-FFF2-40B4-BE49-F238E27FC236}">
                <a16:creationId xmlns:a16="http://schemas.microsoft.com/office/drawing/2014/main" id="{4CE6E470-103D-98C3-9D90-34B7F8C80D69}"/>
              </a:ext>
            </a:extLst>
          </p:cNvPr>
          <p:cNvPicPr>
            <a:picLocks noChangeAspect="1"/>
          </p:cNvPicPr>
          <p:nvPr/>
        </p:nvPicPr>
        <p:blipFill>
          <a:blip r:embed="rId5"/>
          <a:stretch>
            <a:fillRect/>
          </a:stretch>
        </p:blipFill>
        <p:spPr>
          <a:xfrm>
            <a:off x="4208318" y="294120"/>
            <a:ext cx="721591" cy="9299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Subtitle 2">
            <a:extLst>
              <a:ext uri="{FF2B5EF4-FFF2-40B4-BE49-F238E27FC236}">
                <a16:creationId xmlns:a16="http://schemas.microsoft.com/office/drawing/2014/main" id="{D99F5306-C86B-224A-2054-15F2A24D2A17}"/>
              </a:ext>
            </a:extLst>
          </p:cNvPr>
          <p:cNvSpPr txBox="1">
            <a:spLocks/>
          </p:cNvSpPr>
          <p:nvPr/>
        </p:nvSpPr>
        <p:spPr>
          <a:xfrm>
            <a:off x="7194395" y="2009768"/>
            <a:ext cx="1438182" cy="11382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457200" marR="0" lvl="0"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4pPr>
            <a:lvl5pPr marL="2286000" marR="0" lvl="4"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6pPr>
            <a:lvl7pPr marL="3200400" marR="0" lvl="6"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7pPr>
            <a:lvl8pPr marL="3657600" marR="0" lvl="7"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8pPr>
            <a:lvl9pPr marL="4114800" marR="0" lvl="8" indent="-304800" algn="ctr" rtl="0">
              <a:lnSpc>
                <a:spcPct val="100000"/>
              </a:lnSpc>
              <a:spcBef>
                <a:spcPts val="0"/>
              </a:spcBef>
              <a:spcAft>
                <a:spcPts val="0"/>
              </a:spcAft>
              <a:buClr>
                <a:schemeClr val="dk1"/>
              </a:buClr>
              <a:buSzPts val="1200"/>
              <a:buFont typeface="Work Sans"/>
              <a:buNone/>
              <a:defRPr sz="1200" b="0" i="0" u="none" strike="noStrike" cap="none">
                <a:solidFill>
                  <a:schemeClr val="dk1"/>
                </a:solidFill>
                <a:latin typeface="Work Sans"/>
                <a:ea typeface="Work Sans"/>
                <a:cs typeface="Work Sans"/>
                <a:sym typeface="Work Sans"/>
              </a:defRPr>
            </a:lvl9pPr>
          </a:lstStyle>
          <a:p>
            <a:pPr marL="0" indent="0" algn="l"/>
            <a:r>
              <a:rPr lang="en-US" altLang="zh-HK"/>
              <a:t>Insert iPhone screen recording here</a:t>
            </a:r>
            <a:endParaRPr lang="en-US"/>
          </a:p>
        </p:txBody>
      </p:sp>
      <p:pic>
        <p:nvPicPr>
          <p:cNvPr id="3" name="WhatsApp Video 2024-04-29 at 22.38.10">
            <a:hlinkClick r:id="" action="ppaction://media"/>
            <a:extLst>
              <a:ext uri="{FF2B5EF4-FFF2-40B4-BE49-F238E27FC236}">
                <a16:creationId xmlns:a16="http://schemas.microsoft.com/office/drawing/2014/main" id="{E815437B-55A9-E4D9-F04E-DC6AB89C8360}"/>
              </a:ext>
            </a:extLst>
          </p:cNvPr>
          <p:cNvPicPr>
            <a:picLocks noChangeAspect="1"/>
          </p:cNvPicPr>
          <p:nvPr>
            <a:videoFile r:link="rId1"/>
            <p:extLst>
              <p:ext uri="{DAA4B4D4-6D71-4841-9C94-3DE7FCFB9230}">
                <p14:media xmlns:p14="http://schemas.microsoft.com/office/powerpoint/2010/main" r:embed="rId2">
                  <p14:trim end="0.6009"/>
                </p14:media>
              </p:ext>
            </p:extLst>
          </p:nvPr>
        </p:nvPicPr>
        <p:blipFill>
          <a:blip r:embed="rId6"/>
          <a:stretch>
            <a:fillRect/>
          </a:stretch>
        </p:blipFill>
        <p:spPr>
          <a:xfrm>
            <a:off x="6771754" y="736493"/>
            <a:ext cx="2067345" cy="4057054"/>
          </a:xfrm>
          <a:prstGeom prst="rect">
            <a:avLst/>
          </a:prstGeom>
        </p:spPr>
      </p:pic>
    </p:spTree>
    <p:extLst>
      <p:ext uri="{BB962C8B-B14F-4D97-AF65-F5344CB8AC3E}">
        <p14:creationId xmlns:p14="http://schemas.microsoft.com/office/powerpoint/2010/main" val="240016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018A-B16D-472B-57EE-A625966C15CF}"/>
              </a:ext>
            </a:extLst>
          </p:cNvPr>
          <p:cNvSpPr>
            <a:spLocks noGrp="1"/>
          </p:cNvSpPr>
          <p:nvPr>
            <p:ph type="title"/>
          </p:nvPr>
        </p:nvSpPr>
        <p:spPr/>
        <p:txBody>
          <a:bodyPr/>
          <a:lstStyle/>
          <a:p>
            <a:r>
              <a:rPr lang="en-US" sz="2800"/>
              <a:t>Comparison</a:t>
            </a:r>
          </a:p>
        </p:txBody>
      </p:sp>
      <p:graphicFrame>
        <p:nvGraphicFramePr>
          <p:cNvPr id="5" name="Table 4">
            <a:extLst>
              <a:ext uri="{FF2B5EF4-FFF2-40B4-BE49-F238E27FC236}">
                <a16:creationId xmlns:a16="http://schemas.microsoft.com/office/drawing/2014/main" id="{BD87C62E-33A2-39DB-DBC1-D996C7F10B22}"/>
              </a:ext>
            </a:extLst>
          </p:cNvPr>
          <p:cNvGraphicFramePr>
            <a:graphicFrameLocks noGrp="1"/>
          </p:cNvGraphicFramePr>
          <p:nvPr>
            <p:extLst>
              <p:ext uri="{D42A27DB-BD31-4B8C-83A1-F6EECF244321}">
                <p14:modId xmlns:p14="http://schemas.microsoft.com/office/powerpoint/2010/main" val="2970213968"/>
              </p:ext>
            </p:extLst>
          </p:nvPr>
        </p:nvGraphicFramePr>
        <p:xfrm>
          <a:off x="720000" y="1446630"/>
          <a:ext cx="7704000" cy="3001101"/>
        </p:xfrm>
        <a:graphic>
          <a:graphicData uri="http://schemas.openxmlformats.org/drawingml/2006/table">
            <a:tbl>
              <a:tblPr firstRow="1" bandRow="1">
                <a:tableStyleId>{616DA210-FB5B-4158-B5E0-FEB733F419BA}</a:tableStyleId>
              </a:tblPr>
              <a:tblGrid>
                <a:gridCol w="1258702">
                  <a:extLst>
                    <a:ext uri="{9D8B030D-6E8A-4147-A177-3AD203B41FA5}">
                      <a16:colId xmlns:a16="http://schemas.microsoft.com/office/drawing/2014/main" val="2812138485"/>
                    </a:ext>
                  </a:extLst>
                </a:gridCol>
                <a:gridCol w="1394085">
                  <a:extLst>
                    <a:ext uri="{9D8B030D-6E8A-4147-A177-3AD203B41FA5}">
                      <a16:colId xmlns:a16="http://schemas.microsoft.com/office/drawing/2014/main" val="2355083921"/>
                    </a:ext>
                  </a:extLst>
                </a:gridCol>
                <a:gridCol w="1356610">
                  <a:extLst>
                    <a:ext uri="{9D8B030D-6E8A-4147-A177-3AD203B41FA5}">
                      <a16:colId xmlns:a16="http://schemas.microsoft.com/office/drawing/2014/main" val="2677782533"/>
                    </a:ext>
                  </a:extLst>
                </a:gridCol>
                <a:gridCol w="2023672">
                  <a:extLst>
                    <a:ext uri="{9D8B030D-6E8A-4147-A177-3AD203B41FA5}">
                      <a16:colId xmlns:a16="http://schemas.microsoft.com/office/drawing/2014/main" val="425633916"/>
                    </a:ext>
                  </a:extLst>
                </a:gridCol>
                <a:gridCol w="1670931">
                  <a:extLst>
                    <a:ext uri="{9D8B030D-6E8A-4147-A177-3AD203B41FA5}">
                      <a16:colId xmlns:a16="http://schemas.microsoft.com/office/drawing/2014/main" val="3418431741"/>
                    </a:ext>
                  </a:extLst>
                </a:gridCol>
              </a:tblGrid>
              <a:tr h="577271">
                <a:tc>
                  <a:txBody>
                    <a:bodyPr/>
                    <a:lstStyle/>
                    <a:p>
                      <a:endParaRPr lang="zh-HK" altLang="en-US"/>
                    </a:p>
                  </a:txBody>
                  <a:tcPr/>
                </a:tc>
                <a:tc>
                  <a:txBody>
                    <a:bodyPr/>
                    <a:lstStyle/>
                    <a:p>
                      <a:pPr algn="ctr"/>
                      <a:r>
                        <a:rPr lang="en-US" altLang="zh-HK" sz="1050">
                          <a:latin typeface="Work Sans"/>
                        </a:rPr>
                        <a:t>AI Analysis</a:t>
                      </a:r>
                      <a:endParaRPr lang="zh-HK" altLang="en-US" sz="1050">
                        <a:latin typeface="Work Sans"/>
                      </a:endParaRPr>
                    </a:p>
                  </a:txBody>
                  <a:tcPr anchor="ctr"/>
                </a:tc>
                <a:tc>
                  <a:txBody>
                    <a:bodyPr/>
                    <a:lstStyle/>
                    <a:p>
                      <a:pPr algn="ctr"/>
                      <a:r>
                        <a:rPr lang="en-US" altLang="zh-HK" sz="1050">
                          <a:latin typeface="Work Sans"/>
                        </a:rPr>
                        <a:t>Prediction</a:t>
                      </a:r>
                      <a:endParaRPr lang="zh-HK" altLang="en-US" sz="1050">
                        <a:latin typeface="Work Sans"/>
                      </a:endParaRPr>
                    </a:p>
                  </a:txBody>
                  <a:tcPr anchor="ctr"/>
                </a:tc>
                <a:tc>
                  <a:txBody>
                    <a:bodyPr/>
                    <a:lstStyle/>
                    <a:p>
                      <a:pPr marL="0" marR="0" lvl="0" indent="0" algn="ctr" rtl="0" eaLnBrk="1" fontAlgn="auto" latinLnBrk="0" hangingPunct="1">
                        <a:lnSpc>
                          <a:spcPct val="100000"/>
                        </a:lnSpc>
                        <a:spcBef>
                          <a:spcPts val="0"/>
                        </a:spcBef>
                        <a:spcAft>
                          <a:spcPts val="0"/>
                        </a:spcAft>
                        <a:buClr>
                          <a:srgbClr val="000000"/>
                        </a:buClr>
                        <a:buSzTx/>
                        <a:buFont typeface="Arial"/>
                        <a:buNone/>
                      </a:pPr>
                      <a:r>
                        <a:rPr lang="en-US" altLang="zh-HK" sz="1050">
                          <a:latin typeface="Work Sans"/>
                        </a:rPr>
                        <a:t>Trend Matching + Subsequent trends Analysis</a:t>
                      </a:r>
                      <a:endParaRPr lang="zh-HK" altLang="en-US" sz="1050">
                        <a:latin typeface="Work Sans"/>
                      </a:endParaRPr>
                    </a:p>
                  </a:txBody>
                  <a:tcPr anchor="ctr"/>
                </a:tc>
                <a:tc>
                  <a:txBody>
                    <a:bodyPr/>
                    <a:lstStyle/>
                    <a:p>
                      <a:pPr algn="ctr"/>
                      <a:r>
                        <a:rPr lang="en-US" altLang="zh-HK" sz="1050">
                          <a:latin typeface="Work Sans"/>
                        </a:rPr>
                        <a:t>Financial News</a:t>
                      </a:r>
                      <a:endParaRPr lang="zh-HK" altLang="en-US" sz="1050">
                        <a:latin typeface="Work Sans"/>
                      </a:endParaRPr>
                    </a:p>
                  </a:txBody>
                  <a:tcPr anchor="ctr"/>
                </a:tc>
                <a:extLst>
                  <a:ext uri="{0D108BD9-81ED-4DB2-BD59-A6C34878D82A}">
                    <a16:rowId xmlns:a16="http://schemas.microsoft.com/office/drawing/2014/main" val="25663738"/>
                  </a:ext>
                </a:extLst>
              </a:tr>
              <a:tr h="578044">
                <a:tc>
                  <a:txBody>
                    <a:bodyPr/>
                    <a:lstStyle/>
                    <a:p>
                      <a:pPr algn="ctr"/>
                      <a:endParaRPr lang="en-US" altLang="zh-HK"/>
                    </a:p>
                  </a:txBody>
                  <a:tcPr/>
                </a:tc>
                <a:tc>
                  <a:txBody>
                    <a:bodyPr/>
                    <a:lstStyle/>
                    <a:p>
                      <a:pPr algn="ctr"/>
                      <a:r>
                        <a:rPr lang="en-US" altLang="zh-HK" sz="1050">
                          <a:latin typeface="Work Sans"/>
                        </a:rPr>
                        <a:t>yes</a:t>
                      </a:r>
                      <a:endParaRPr lang="zh-HK" altLang="en-US" sz="1050">
                        <a:latin typeface="Work Sans"/>
                      </a:endParaRPr>
                    </a:p>
                  </a:txBody>
                  <a:tcPr anchor="ctr"/>
                </a:tc>
                <a:tc>
                  <a:txBody>
                    <a:bodyPr/>
                    <a:lstStyle/>
                    <a:p>
                      <a:pPr algn="ctr"/>
                      <a:r>
                        <a:rPr lang="en-US" altLang="zh-HK" sz="1050">
                          <a:latin typeface="Work Sans"/>
                        </a:rPr>
                        <a:t>yes</a:t>
                      </a:r>
                      <a:endParaRPr lang="zh-HK" altLang="en-US" sz="1050">
                        <a:latin typeface="Work Sans"/>
                      </a:endParaRPr>
                    </a:p>
                  </a:txBody>
                  <a:tcPr anchor="ctr"/>
                </a:tc>
                <a:tc>
                  <a:txBody>
                    <a:bodyPr/>
                    <a:lstStyle/>
                    <a:p>
                      <a:pPr algn="ctr"/>
                      <a:r>
                        <a:rPr lang="zh-HK" altLang="en-US" sz="1050">
                          <a:latin typeface="Work Sans"/>
                        </a:rPr>
                        <a:t>no</a:t>
                      </a:r>
                    </a:p>
                  </a:txBody>
                  <a:tcPr anchor="ctr"/>
                </a:tc>
                <a:tc>
                  <a:txBody>
                    <a:bodyPr/>
                    <a:lstStyle/>
                    <a:p>
                      <a:pPr algn="ctr"/>
                      <a:r>
                        <a:rPr lang="en-US" altLang="zh-HK" sz="1050">
                          <a:latin typeface="Work Sans"/>
                        </a:rPr>
                        <a:t>yes</a:t>
                      </a:r>
                      <a:endParaRPr lang="zh-HK" altLang="en-US" sz="1050">
                        <a:latin typeface="Work Sans"/>
                      </a:endParaRPr>
                    </a:p>
                  </a:txBody>
                  <a:tcPr anchor="ctr"/>
                </a:tc>
                <a:extLst>
                  <a:ext uri="{0D108BD9-81ED-4DB2-BD59-A6C34878D82A}">
                    <a16:rowId xmlns:a16="http://schemas.microsoft.com/office/drawing/2014/main" val="766455256"/>
                  </a:ext>
                </a:extLst>
              </a:tr>
              <a:tr h="578044">
                <a:tc>
                  <a:txBody>
                    <a:bodyPr/>
                    <a:lstStyle/>
                    <a:p>
                      <a:pPr algn="ctr"/>
                      <a:endParaRPr lang="en-US" altLang="zh-HK"/>
                    </a:p>
                  </a:txBody>
                  <a:tcPr/>
                </a:tc>
                <a:tc>
                  <a:txBody>
                    <a:bodyPr/>
                    <a:lstStyle/>
                    <a:p>
                      <a:pPr algn="ctr"/>
                      <a:r>
                        <a:rPr lang="en-US" altLang="zh-HK" sz="1050">
                          <a:latin typeface="Work Sans"/>
                        </a:rPr>
                        <a:t>no</a:t>
                      </a:r>
                      <a:endParaRPr lang="zh-HK" altLang="en-US" sz="1050">
                        <a:latin typeface="Work Sans"/>
                      </a:endParaRPr>
                    </a:p>
                  </a:txBody>
                  <a:tcPr anchor="ctr"/>
                </a:tc>
                <a:tc>
                  <a:txBody>
                    <a:bodyPr/>
                    <a:lstStyle/>
                    <a:p>
                      <a:pPr algn="ctr"/>
                      <a:r>
                        <a:rPr lang="en-GB" altLang="zh-HK" sz="1050" u="none">
                          <a:latin typeface="Work Sans"/>
                        </a:rPr>
                        <a:t>no</a:t>
                      </a:r>
                      <a:endParaRPr lang="en-US" altLang="zh-HK" sz="1050" u="none">
                        <a:latin typeface="Work Sans"/>
                      </a:endParaRPr>
                    </a:p>
                  </a:txBody>
                  <a:tcPr anchor="ctr"/>
                </a:tc>
                <a:tc>
                  <a:txBody>
                    <a:bodyPr/>
                    <a:lstStyle/>
                    <a:p>
                      <a:pPr algn="ctr"/>
                      <a:r>
                        <a:rPr lang="zh-HK" altLang="en-US" sz="1050">
                          <a:latin typeface="Work Sans"/>
                        </a:rPr>
                        <a:t>no</a:t>
                      </a:r>
                    </a:p>
                  </a:txBody>
                  <a:tcPr anchor="ctr"/>
                </a:tc>
                <a:tc>
                  <a:txBody>
                    <a:bodyPr/>
                    <a:lstStyle/>
                    <a:p>
                      <a:pPr algn="ctr"/>
                      <a:r>
                        <a:rPr lang="en-US" altLang="zh-HK" sz="1050">
                          <a:latin typeface="Work Sans"/>
                        </a:rPr>
                        <a:t>yes</a:t>
                      </a:r>
                      <a:endParaRPr lang="zh-HK" altLang="en-US" sz="1050">
                        <a:latin typeface="Work Sans"/>
                      </a:endParaRPr>
                    </a:p>
                  </a:txBody>
                  <a:tcPr anchor="ctr"/>
                </a:tc>
                <a:extLst>
                  <a:ext uri="{0D108BD9-81ED-4DB2-BD59-A6C34878D82A}">
                    <a16:rowId xmlns:a16="http://schemas.microsoft.com/office/drawing/2014/main" val="4232437256"/>
                  </a:ext>
                </a:extLst>
              </a:tr>
              <a:tr h="654348">
                <a:tc>
                  <a:txBody>
                    <a:bodyPr/>
                    <a:lstStyle/>
                    <a:p>
                      <a:pPr algn="ctr"/>
                      <a:endParaRPr lang="en-US" altLang="zh-HK"/>
                    </a:p>
                  </a:txBody>
                  <a:tcPr/>
                </a:tc>
                <a:tc>
                  <a:txBody>
                    <a:bodyPr/>
                    <a:lstStyle/>
                    <a:p>
                      <a:pPr algn="ctr"/>
                      <a:r>
                        <a:rPr lang="en-US" altLang="zh-HK" sz="1050">
                          <a:latin typeface="Work Sans"/>
                        </a:rPr>
                        <a:t>no</a:t>
                      </a:r>
                      <a:endParaRPr lang="zh-HK" altLang="en-US" sz="1050">
                        <a:latin typeface="Work Sans"/>
                      </a:endParaRPr>
                    </a:p>
                  </a:txBody>
                  <a:tcPr anchor="ctr"/>
                </a:tc>
                <a:tc>
                  <a:txBody>
                    <a:bodyPr/>
                    <a:lstStyle/>
                    <a:p>
                      <a:pPr algn="ctr"/>
                      <a:r>
                        <a:rPr lang="en-US" altLang="zh-HK" sz="1050">
                          <a:latin typeface="Work Sans"/>
                        </a:rPr>
                        <a:t>no</a:t>
                      </a:r>
                      <a:endParaRPr lang="zh-HK" altLang="en-US" sz="1050">
                        <a:latin typeface="Work Sans"/>
                      </a:endParaRPr>
                    </a:p>
                  </a:txBody>
                  <a:tcPr anchor="ctr"/>
                </a:tc>
                <a:tc>
                  <a:txBody>
                    <a:bodyPr/>
                    <a:lstStyle/>
                    <a:p>
                      <a:pPr algn="ctr"/>
                      <a:r>
                        <a:rPr lang="en-US" altLang="zh-HK" sz="1050">
                          <a:latin typeface="Work Sans"/>
                        </a:rPr>
                        <a:t>no</a:t>
                      </a:r>
                      <a:endParaRPr lang="zh-HK" altLang="en-US" sz="1050">
                        <a:latin typeface="Work Sans"/>
                      </a:endParaRPr>
                    </a:p>
                  </a:txBody>
                  <a:tcPr anchor="ctr"/>
                </a:tc>
                <a:tc>
                  <a:txBody>
                    <a:bodyPr/>
                    <a:lstStyle/>
                    <a:p>
                      <a:pPr algn="ctr"/>
                      <a:r>
                        <a:rPr lang="en-US" altLang="zh-HK" sz="1050">
                          <a:latin typeface="Work Sans"/>
                        </a:rPr>
                        <a:t>yes</a:t>
                      </a:r>
                      <a:endParaRPr lang="zh-HK" altLang="en-US" sz="1050">
                        <a:latin typeface="Work Sans"/>
                      </a:endParaRPr>
                    </a:p>
                  </a:txBody>
                  <a:tcPr anchor="ctr"/>
                </a:tc>
                <a:extLst>
                  <a:ext uri="{0D108BD9-81ED-4DB2-BD59-A6C34878D82A}">
                    <a16:rowId xmlns:a16="http://schemas.microsoft.com/office/drawing/2014/main" val="194811790"/>
                  </a:ext>
                </a:extLst>
              </a:tr>
              <a:tr h="613394">
                <a:tc>
                  <a:txBody>
                    <a:bodyPr/>
                    <a:lstStyle/>
                    <a:p>
                      <a:pPr algn="ctr"/>
                      <a:endParaRPr lang="zh-HK" altLang="en-US"/>
                    </a:p>
                  </a:txBody>
                  <a:tcPr/>
                </a:tc>
                <a:tc>
                  <a:txBody>
                    <a:bodyPr/>
                    <a:lstStyle/>
                    <a:p>
                      <a:pPr algn="ctr"/>
                      <a:r>
                        <a:rPr lang="en-US" altLang="zh-HK" sz="1050">
                          <a:latin typeface="Work Sans"/>
                        </a:rPr>
                        <a:t>yes</a:t>
                      </a:r>
                      <a:endParaRPr lang="zh-HK" altLang="en-US" sz="1050">
                        <a:latin typeface="Work Sans"/>
                      </a:endParaRPr>
                    </a:p>
                  </a:txBody>
                  <a:tcPr anchor="ctr"/>
                </a:tc>
                <a:tc>
                  <a:txBody>
                    <a:bodyPr/>
                    <a:lstStyle/>
                    <a:p>
                      <a:pPr algn="ctr"/>
                      <a:r>
                        <a:rPr lang="en-US" altLang="zh-HK" sz="1050">
                          <a:latin typeface="Work Sans"/>
                        </a:rPr>
                        <a:t>no</a:t>
                      </a:r>
                      <a:endParaRPr lang="zh-HK" altLang="en-US" sz="1050">
                        <a:latin typeface="Work Sans"/>
                      </a:endParaRPr>
                    </a:p>
                  </a:txBody>
                  <a:tcPr anchor="ctr"/>
                </a:tc>
                <a:tc>
                  <a:txBody>
                    <a:bodyPr/>
                    <a:lstStyle/>
                    <a:p>
                      <a:pPr algn="ctr"/>
                      <a:r>
                        <a:rPr lang="en-US" altLang="zh-HK" sz="1050">
                          <a:latin typeface="Work Sans"/>
                        </a:rPr>
                        <a:t>yes</a:t>
                      </a:r>
                      <a:endParaRPr lang="zh-HK" altLang="en-US" sz="1050">
                        <a:latin typeface="Work Sans"/>
                      </a:endParaRPr>
                    </a:p>
                  </a:txBody>
                  <a:tcPr anchor="ctr"/>
                </a:tc>
                <a:tc>
                  <a:txBody>
                    <a:bodyPr/>
                    <a:lstStyle/>
                    <a:p>
                      <a:pPr algn="ctr"/>
                      <a:r>
                        <a:rPr lang="en-US" altLang="zh-HK" sz="1050">
                          <a:latin typeface="Work Sans"/>
                        </a:rPr>
                        <a:t>yes</a:t>
                      </a:r>
                      <a:endParaRPr lang="zh-HK" altLang="en-US" sz="1050">
                        <a:latin typeface="Work Sans"/>
                      </a:endParaRPr>
                    </a:p>
                  </a:txBody>
                  <a:tcPr anchor="ctr"/>
                </a:tc>
                <a:extLst>
                  <a:ext uri="{0D108BD9-81ED-4DB2-BD59-A6C34878D82A}">
                    <a16:rowId xmlns:a16="http://schemas.microsoft.com/office/drawing/2014/main" val="1390444943"/>
                  </a:ext>
                </a:extLst>
              </a:tr>
            </a:tbl>
          </a:graphicData>
        </a:graphic>
      </p:graphicFrame>
      <p:pic>
        <p:nvPicPr>
          <p:cNvPr id="6" name="Picture 5" descr="A logo of a bull&#10;&#10;Description automatically generated">
            <a:extLst>
              <a:ext uri="{FF2B5EF4-FFF2-40B4-BE49-F238E27FC236}">
                <a16:creationId xmlns:a16="http://schemas.microsoft.com/office/drawing/2014/main" id="{ACDE0194-5738-A942-5E3B-62F702F0B919}"/>
              </a:ext>
            </a:extLst>
          </p:cNvPr>
          <p:cNvPicPr>
            <a:picLocks noChangeAspect="1"/>
          </p:cNvPicPr>
          <p:nvPr/>
        </p:nvPicPr>
        <p:blipFill>
          <a:blip r:embed="rId3"/>
          <a:stretch>
            <a:fillRect/>
          </a:stretch>
        </p:blipFill>
        <p:spPr>
          <a:xfrm>
            <a:off x="1146770" y="2098293"/>
            <a:ext cx="454685" cy="454685"/>
          </a:xfrm>
          <a:prstGeom prst="rect">
            <a:avLst/>
          </a:prstGeom>
        </p:spPr>
      </p:pic>
      <p:pic>
        <p:nvPicPr>
          <p:cNvPr id="7" name="Picture 6" descr="A black square with white text and a line&#10;&#10;Description automatically generated">
            <a:extLst>
              <a:ext uri="{FF2B5EF4-FFF2-40B4-BE49-F238E27FC236}">
                <a16:creationId xmlns:a16="http://schemas.microsoft.com/office/drawing/2014/main" id="{8B8F517C-B9CB-98A5-B0EE-C04B40296E42}"/>
              </a:ext>
            </a:extLst>
          </p:cNvPr>
          <p:cNvPicPr>
            <a:picLocks noChangeAspect="1"/>
          </p:cNvPicPr>
          <p:nvPr/>
        </p:nvPicPr>
        <p:blipFill>
          <a:blip r:embed="rId4"/>
          <a:stretch>
            <a:fillRect/>
          </a:stretch>
        </p:blipFill>
        <p:spPr>
          <a:xfrm>
            <a:off x="1146770" y="2688672"/>
            <a:ext cx="454685" cy="455570"/>
          </a:xfrm>
          <a:prstGeom prst="rect">
            <a:avLst/>
          </a:prstGeom>
        </p:spPr>
      </p:pic>
      <p:pic>
        <p:nvPicPr>
          <p:cNvPr id="8" name="Picture 7" descr="A purple and green logo&#10;&#10;Description automatically generated">
            <a:extLst>
              <a:ext uri="{FF2B5EF4-FFF2-40B4-BE49-F238E27FC236}">
                <a16:creationId xmlns:a16="http://schemas.microsoft.com/office/drawing/2014/main" id="{1C3EFDF6-E5F3-6F16-E458-0B01A770E78F}"/>
              </a:ext>
            </a:extLst>
          </p:cNvPr>
          <p:cNvPicPr>
            <a:picLocks noChangeAspect="1"/>
          </p:cNvPicPr>
          <p:nvPr/>
        </p:nvPicPr>
        <p:blipFill>
          <a:blip r:embed="rId5"/>
          <a:stretch>
            <a:fillRect/>
          </a:stretch>
        </p:blipFill>
        <p:spPr>
          <a:xfrm>
            <a:off x="1146769" y="3278397"/>
            <a:ext cx="454685" cy="453811"/>
          </a:xfrm>
          <a:prstGeom prst="rect">
            <a:avLst/>
          </a:prstGeom>
        </p:spPr>
      </p:pic>
      <p:pic>
        <p:nvPicPr>
          <p:cNvPr id="9" name="Picture 2" descr="A logo of a graph&#10;&#10;Description automatically generated">
            <a:extLst>
              <a:ext uri="{FF2B5EF4-FFF2-40B4-BE49-F238E27FC236}">
                <a16:creationId xmlns:a16="http://schemas.microsoft.com/office/drawing/2014/main" id="{A734EB48-38B6-2F3D-6E8A-7ADC1C38D88E}"/>
              </a:ext>
            </a:extLst>
          </p:cNvPr>
          <p:cNvPicPr>
            <a:picLocks noChangeAspect="1"/>
          </p:cNvPicPr>
          <p:nvPr/>
        </p:nvPicPr>
        <p:blipFill>
          <a:blip r:embed="rId6"/>
          <a:stretch>
            <a:fillRect/>
          </a:stretch>
        </p:blipFill>
        <p:spPr>
          <a:xfrm>
            <a:off x="1146769" y="3866363"/>
            <a:ext cx="457917" cy="5267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4382654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8"/>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a:t>
            </a:r>
            <a:r>
              <a:rPr lang="en"/>
              <a:t>3</a:t>
            </a:r>
            <a:endParaRPr b="1"/>
          </a:p>
        </p:txBody>
      </p:sp>
      <p:sp>
        <p:nvSpPr>
          <p:cNvPr id="516" name="Google Shape;516;p68"/>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a:t>features</a:t>
            </a:r>
            <a:endParaRPr sz="5400"/>
          </a:p>
        </p:txBody>
      </p:sp>
      <p:sp>
        <p:nvSpPr>
          <p:cNvPr id="517" name="Google Shape;517;p68"/>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51591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16"/>
                                        </p:tgtEl>
                                        <p:attrNameLst>
                                          <p:attrName>style.visibility</p:attrName>
                                        </p:attrNameLst>
                                      </p:cBhvr>
                                      <p:to>
                                        <p:strVal val="visible"/>
                                      </p:to>
                                    </p:set>
                                    <p:anim calcmode="lin" valueType="num">
                                      <p:cBhvr additive="base">
                                        <p:cTn id="7" dur="1000"/>
                                        <p:tgtEl>
                                          <p:spTgt spid="5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Minimal Marketing by Slidesgo XL">
  <a:themeElements>
    <a:clrScheme name="Simple Light">
      <a:dk1>
        <a:srgbClr val="D82727"/>
      </a:dk1>
      <a:lt1>
        <a:srgbClr val="FFFFFF"/>
      </a:lt1>
      <a:dk2>
        <a:srgbClr val="FFFFFF"/>
      </a:dk2>
      <a:lt2>
        <a:srgbClr val="FFFFFF"/>
      </a:lt2>
      <a:accent1>
        <a:srgbClr val="D82727"/>
      </a:accent1>
      <a:accent2>
        <a:srgbClr val="D82727"/>
      </a:accent2>
      <a:accent3>
        <a:srgbClr val="FFFFFF"/>
      </a:accent3>
      <a:accent4>
        <a:srgbClr val="D82727"/>
      </a:accent4>
      <a:accent5>
        <a:srgbClr val="FFFFFF"/>
      </a:accent5>
      <a:accent6>
        <a:srgbClr val="D82727"/>
      </a:accent6>
      <a:hlink>
        <a:srgbClr val="D8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eba1770-3fbd-43f1-a96a-b88b5eb1802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6C200AC6AE194FAF7452893D3C0314" ma:contentTypeVersion="13" ma:contentTypeDescription="Create a new document." ma:contentTypeScope="" ma:versionID="0abd4dbc35dad4ab84cf91f1ec90bb04">
  <xsd:schema xmlns:xsd="http://www.w3.org/2001/XMLSchema" xmlns:xs="http://www.w3.org/2001/XMLSchema" xmlns:p="http://schemas.microsoft.com/office/2006/metadata/properties" xmlns:ns3="0eba1770-3fbd-43f1-a96a-b88b5eb18023" xmlns:ns4="11b5866d-76ce-47ce-aa3f-f90003f285dc" targetNamespace="http://schemas.microsoft.com/office/2006/metadata/properties" ma:root="true" ma:fieldsID="648bb77cbd94a8806e4bf27b2947b26e" ns3:_="" ns4:_="">
    <xsd:import namespace="0eba1770-3fbd-43f1-a96a-b88b5eb18023"/>
    <xsd:import namespace="11b5866d-76ce-47ce-aa3f-f90003f285d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AutoTag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ba1770-3fbd-43f1-a96a-b88b5eb180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AutoTags" ma:index="18" nillable="true" ma:displayName="Tags" ma:internalName="MediaServiceAutoTags"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b5866d-76ce-47ce-aa3f-f90003f285d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78B724-505A-46A6-B766-41E84885D33A}">
  <ds:schemaRefs>
    <ds:schemaRef ds:uri="0eba1770-3fbd-43f1-a96a-b88b5eb18023"/>
    <ds:schemaRef ds:uri="11b5866d-76ce-47ce-aa3f-f90003f285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70FBA31-3174-45DA-A1D5-CDC1D52F04E3}">
  <ds:schemaRefs>
    <ds:schemaRef ds:uri="0eba1770-3fbd-43f1-a96a-b88b5eb18023"/>
    <ds:schemaRef ds:uri="11b5866d-76ce-47ce-aa3f-f90003f285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51CBE704-5A50-439F-B282-832C1D5F19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58</Slides>
  <Notes>28</Notes>
  <HiddenSlides>17</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Minimal Marketing by Slidesgo XL</vt:lpstr>
      <vt:lpstr>COM4101 Senior Project  Intelligent Mobile app for daily use</vt:lpstr>
      <vt:lpstr>Market.ai</vt:lpstr>
      <vt:lpstr>Table of contents</vt:lpstr>
      <vt:lpstr>01</vt:lpstr>
      <vt:lpstr>Market size of stock trading and investing applications :   USD 24.1 billion</vt:lpstr>
      <vt:lpstr>02</vt:lpstr>
      <vt:lpstr>The Market.AI app</vt:lpstr>
      <vt:lpstr>Comparison</vt:lpstr>
      <vt:lpstr>03</vt:lpstr>
      <vt:lpstr>Main features</vt:lpstr>
      <vt:lpstr>Main Features</vt:lpstr>
      <vt:lpstr>04</vt:lpstr>
      <vt:lpstr>Activity diagram</vt:lpstr>
      <vt:lpstr>Activity diagram</vt:lpstr>
      <vt:lpstr>Class diagram</vt:lpstr>
      <vt:lpstr>Software design patterns Used</vt:lpstr>
      <vt:lpstr>Project structure</vt:lpstr>
      <vt:lpstr>Software hardware architectural</vt:lpstr>
      <vt:lpstr>Software design patterns Used</vt:lpstr>
      <vt:lpstr>Software design patterns Used</vt:lpstr>
      <vt:lpstr>Candlestick chart</vt:lpstr>
      <vt:lpstr>Listings from exchanges</vt:lpstr>
      <vt:lpstr>Trend matching (method)</vt:lpstr>
      <vt:lpstr>Trend matching (method)</vt:lpstr>
      <vt:lpstr>Trend matching (result)</vt:lpstr>
      <vt:lpstr>Subsequent trend analysis - objective</vt:lpstr>
      <vt:lpstr>PowerPoint Presentation</vt:lpstr>
      <vt:lpstr>Subsequent trend analysis – clustering</vt:lpstr>
      <vt:lpstr>Subsequent trend analysis – clustering effect</vt:lpstr>
      <vt:lpstr>Subsequent trend analysis – time series clustering</vt:lpstr>
      <vt:lpstr>Subsequent trend analysis – how many clusters?</vt:lpstr>
      <vt:lpstr>Subsequent trend analysis – cloud functions</vt:lpstr>
      <vt:lpstr>Generative AI aided news provider </vt:lpstr>
      <vt:lpstr>Generative AI aided news provider  </vt:lpstr>
      <vt:lpstr>Customized search</vt:lpstr>
      <vt:lpstr>Customized search</vt:lpstr>
      <vt:lpstr>Generative AI aided news provider </vt:lpstr>
      <vt:lpstr>05</vt:lpstr>
      <vt:lpstr>Subsequent trend analysis</vt:lpstr>
      <vt:lpstr>Subsequent trend analysis</vt:lpstr>
      <vt:lpstr>Subsequent trend analysis</vt:lpstr>
      <vt:lpstr>Subsequent trend analysis</vt:lpstr>
      <vt:lpstr>Subsequent trend analysis</vt:lpstr>
      <vt:lpstr>Subsequent trend analysis</vt:lpstr>
      <vt:lpstr>Subsequent trend analysis</vt:lpstr>
      <vt:lpstr>Subsequent trend analysis</vt:lpstr>
      <vt:lpstr>Version control</vt:lpstr>
      <vt:lpstr>Test cases</vt:lpstr>
      <vt:lpstr>Limitation and future work</vt:lpstr>
      <vt:lpstr>Limitation and future work</vt:lpstr>
      <vt:lpstr>Limitation and future work</vt:lpstr>
      <vt:lpstr>manpower allocation and progress</vt:lpstr>
      <vt:lpstr>conclusion</vt:lpstr>
      <vt:lpstr>References</vt:lpstr>
      <vt:lpstr>References</vt:lpstr>
      <vt:lpstr>References</vt:lpstr>
      <vt:lpstr>Acknowledgment:  </vt:lpstr>
      <vt:lpstr>06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COM4101 Senior Project  Intelligent Mobile app for daily use</dc:title>
  <dc:creator>Aileen HOU (COM)</dc:creator>
  <cp:revision>534</cp:revision>
  <dcterms:modified xsi:type="dcterms:W3CDTF">2024-05-07T13:50:33Z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f47c9fc-b882-441b-a296-0591a76080ea_Enabled">
    <vt:lpwstr>true</vt:lpwstr>
  </property>
  <property fmtid="{D5CDD505-2E9C-101B-9397-08002B2CF9AE}" pid="3" name="MSIP_Label_bf47c9fc-b882-441b-a296-0591a76080ea_SetDate">
    <vt:lpwstr>2024-04-24T08:17:11Z</vt:lpwstr>
  </property>
  <property fmtid="{D5CDD505-2E9C-101B-9397-08002B2CF9AE}" pid="4" name="MSIP_Label_bf47c9fc-b882-441b-a296-0591a76080ea_Method">
    <vt:lpwstr>Standard</vt:lpwstr>
  </property>
  <property fmtid="{D5CDD505-2E9C-101B-9397-08002B2CF9AE}" pid="5" name="MSIP_Label_bf47c9fc-b882-441b-a296-0591a76080ea_Name">
    <vt:lpwstr>Public</vt:lpwstr>
  </property>
  <property fmtid="{D5CDD505-2E9C-101B-9397-08002B2CF9AE}" pid="6" name="MSIP_Label_bf47c9fc-b882-441b-a296-0591a76080ea_SiteId">
    <vt:lpwstr>a5819553-432c-4f87-aa01-56da11acc555</vt:lpwstr>
  </property>
  <property fmtid="{D5CDD505-2E9C-101B-9397-08002B2CF9AE}" pid="7" name="MSIP_Label_bf47c9fc-b882-441b-a296-0591a76080ea_ActionId">
    <vt:lpwstr>4684a43b-d722-45c4-8694-2580ff0cf9ef</vt:lpwstr>
  </property>
  <property fmtid="{D5CDD505-2E9C-101B-9397-08002B2CF9AE}" pid="8" name="MSIP_Label_bf47c9fc-b882-441b-a296-0591a76080ea_ContentBits">
    <vt:lpwstr>0</vt:lpwstr>
  </property>
  <property fmtid="{D5CDD505-2E9C-101B-9397-08002B2CF9AE}" pid="9" name="ContentTypeId">
    <vt:lpwstr>0x010100A26C200AC6AE194FAF7452893D3C0314</vt:lpwstr>
  </property>
</Properties>
</file>